
<file path=[Content_Types].xml><?xml version="1.0" encoding="utf-8"?>
<Types xmlns="http://schemas.openxmlformats.org/package/2006/content-types"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customXml/itemProps1.xml" ContentType="application/vnd.openxmlformats-officedocument.customXmlProperties+xml"/>
  <Override PartName="/customXml/itemProps2.xml" ContentType="application/vnd.openxmlformats-officedocument.customXmlProperties+xml"/>
  <Override PartName="/customXml/itemProps3.xml" ContentType="application/vnd.openxmlformats-officedocument.customXmlProperties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notesMasters/notesMaster1.xml" ContentType="application/vnd.openxmlformats-officedocument.presentationml.notesMaster+xml"/>
  <Override PartName="/ppt/commentAuthors.xml" ContentType="application/vnd.openxmlformats-officedocument.presentationml.commentAuthors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officeDocument/2006/relationships/extended-properties" Target="docProps/app.xml"/><Relationship Id="rId2" Type="http://schemas.openxmlformats.org/package/2006/relationships/metadata/core-properties" Target="docProps/core.xml"/><Relationship Id="rId1" Type="http://schemas.openxmlformats.org/officeDocument/2006/relationships/officeDocument" Target="ppt/presentation.xml"/><Relationship Id="rId4" Type="http://schemas.openxmlformats.org/officeDocument/2006/relationships/custom-properties" Target="docProps/custom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93455" r:id="rId4"/>
  </p:sldMasterIdLst>
  <p:notesMasterIdLst>
    <p:notesMasterId r:id="rId12"/>
  </p:notesMasterIdLst>
  <p:sldIdLst>
    <p:sldId id="258" r:id="rId5"/>
    <p:sldId id="256" r:id="rId6"/>
    <p:sldId id="266" r:id="rId7"/>
    <p:sldId id="259" r:id="rId8"/>
    <p:sldId id="257" r:id="rId9"/>
    <p:sldId id="263" r:id="rId10"/>
    <p:sldId id="264" r:id="rId11"/>
  </p:sldIdLst>
  <p:sldSz cx="9144000" cy="5143500" type="screen16x9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>
          <p15:clr>
            <a:srgbClr val="A4A3A4"/>
          </p15:clr>
        </p15:guide>
        <p15:guide id="2" pos="430">
          <p15:clr>
            <a:srgbClr val="A4A3A4"/>
          </p15:clr>
        </p15:guide>
      </p15:sldGuideLst>
    </p:ext>
  </p:extLst>
</p:presentation>
</file>

<file path=ppt/commentAuthors.xml><?xml version="1.0" encoding="utf-8"?>
<p:cmAuthorLst xmlns:a="http://schemas.openxmlformats.org/drawingml/2006/main" xmlns:r="http://schemas.openxmlformats.org/officeDocument/2006/relationships" xmlns:p="http://schemas.openxmlformats.org/presentationml/2006/main">
  <p:cmAuthor id="0" name="Windows User" initials="WU" lastIdx="3" clrIdx="0"/>
  <p:cmAuthor id="1" name="Joe Fierst" initials="" lastIdx="0" clrIdx="1"/>
</p:cmAuthorLst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showPr showNarration="1">
    <p:present/>
    <p:sldAll/>
    <p:penClr>
      <a:prstClr val="red"/>
    </p:penClr>
    <p:extLst>
      <p:ext uri="{EC167BDD-8182-4AB7-AECC-EB403E3ABB37}">
        <p14:laserClr xmlns:p14="http://schemas.microsoft.com/office/powerpoint/2010/main">
          <a:srgbClr val="FF0000"/>
        </p14:laserClr>
      </p:ext>
      <p:ext uri="{2FDB2607-1784-4EEB-B798-7EB5836EED8A}">
        <p14:showMediaCtrls xmlns:p14="http://schemas.microsoft.com/office/powerpoint/2010/main" val="1"/>
      </p:ext>
    </p:extLst>
  </p:showPr>
  <p:clrMru>
    <a:srgbClr val="79C6EA"/>
    <a:srgbClr val="6AB0D5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9100" autoAdjust="0"/>
    <p:restoredTop sz="98310" autoAdjust="0"/>
  </p:normalViewPr>
  <p:slideViewPr>
    <p:cSldViewPr snapToGrid="0" snapToObjects="1">
      <p:cViewPr varScale="1">
        <p:scale>
          <a:sx n="103" d="100"/>
          <a:sy n="103" d="100"/>
        </p:scale>
        <p:origin x="486" y="102"/>
      </p:cViewPr>
      <p:guideLst>
        <p:guide orient="horz"/>
        <p:guide pos="430"/>
      </p:guideLst>
    </p:cSldViewPr>
  </p:slideViewPr>
  <p:notesTextViewPr>
    <p:cViewPr>
      <p:scale>
        <a:sx n="100" d="100"/>
        <a:sy n="100" d="100"/>
      </p:scale>
      <p:origin x="0" y="0"/>
    </p:cViewPr>
  </p:notesTextViewPr>
  <p:sorterViewPr>
    <p:cViewPr>
      <p:scale>
        <a:sx n="149" d="100"/>
        <a:sy n="149" d="100"/>
      </p:scale>
      <p:origin x="0" y="0"/>
    </p:cViewPr>
  </p:sorter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4.xml"/><Relationship Id="rId13" Type="http://schemas.openxmlformats.org/officeDocument/2006/relationships/commentAuthors" Target="commentAuthors.xml"/><Relationship Id="rId3" Type="http://schemas.openxmlformats.org/officeDocument/2006/relationships/customXml" Target="../customXml/item3.xml"/><Relationship Id="rId7" Type="http://schemas.openxmlformats.org/officeDocument/2006/relationships/slide" Target="slides/slide3.xml"/><Relationship Id="rId12" Type="http://schemas.openxmlformats.org/officeDocument/2006/relationships/notesMaster" Target="notesMasters/notesMaster1.xml"/><Relationship Id="rId17" Type="http://schemas.openxmlformats.org/officeDocument/2006/relationships/tableStyles" Target="tableStyles.xml"/><Relationship Id="rId2" Type="http://schemas.openxmlformats.org/officeDocument/2006/relationships/customXml" Target="../customXml/item2.xml"/><Relationship Id="rId16" Type="http://schemas.openxmlformats.org/officeDocument/2006/relationships/theme" Target="theme/theme1.xml"/><Relationship Id="rId1" Type="http://schemas.openxmlformats.org/officeDocument/2006/relationships/customXml" Target="../customXml/item1.xml"/><Relationship Id="rId6" Type="http://schemas.openxmlformats.org/officeDocument/2006/relationships/slide" Target="slides/slide2.xml"/><Relationship Id="rId11" Type="http://schemas.openxmlformats.org/officeDocument/2006/relationships/slide" Target="slides/slide7.xml"/><Relationship Id="rId5" Type="http://schemas.openxmlformats.org/officeDocument/2006/relationships/slide" Target="slides/slide1.xml"/><Relationship Id="rId15" Type="http://schemas.openxmlformats.org/officeDocument/2006/relationships/viewProps" Target="viewProps.xml"/><Relationship Id="rId10" Type="http://schemas.openxmlformats.org/officeDocument/2006/relationships/slide" Target="slides/slide6.xml"/><Relationship Id="rId4" Type="http://schemas.openxmlformats.org/officeDocument/2006/relationships/slideMaster" Target="slideMasters/slideMaster1.xml"/><Relationship Id="rId9" Type="http://schemas.openxmlformats.org/officeDocument/2006/relationships/slide" Target="slides/slide5.xml"/><Relationship Id="rId14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Header Placeholder 1"/>
          <p:cNvSpPr>
            <a:spLocks noGrp="1"/>
          </p:cNvSpPr>
          <p:nvPr>
            <p:ph type="hdr" sz="quarter"/>
          </p:nvPr>
        </p:nvSpPr>
        <p:spPr>
          <a:xfrm>
            <a:off x="0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idx="1"/>
          </p:nvPr>
        </p:nvSpPr>
        <p:spPr>
          <a:xfrm>
            <a:off x="3884613" y="0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/>
          <a:lstStyle>
            <a:lvl1pPr algn="r">
              <a:defRPr sz="1200"/>
            </a:lvl1pPr>
          </a:lstStyle>
          <a:p>
            <a:fld id="{DE8DB8B3-78FA-EF4F-BB3E-39898EA11395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4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381000" y="685800"/>
            <a:ext cx="6096000" cy="3429000"/>
          </a:xfrm>
          <a:prstGeom prst="rect">
            <a:avLst/>
          </a:prstGeom>
          <a:noFill/>
          <a:ln w="12700">
            <a:solidFill>
              <a:prstClr val="black"/>
            </a:solidFill>
          </a:ln>
        </p:spPr>
        <p:txBody>
          <a:bodyPr vert="horz" lIns="91440" tIns="45720" rIns="91440" bIns="45720" rtlCol="0" anchor="ctr"/>
          <a:lstStyle/>
          <a:p>
            <a:endParaRPr lang="en-US"/>
          </a:p>
        </p:txBody>
      </p:sp>
      <p:sp>
        <p:nvSpPr>
          <p:cNvPr id="5" name="Notes Placeholder 4"/>
          <p:cNvSpPr>
            <a:spLocks noGrp="1"/>
          </p:cNvSpPr>
          <p:nvPr>
            <p:ph type="body" sz="quarter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</p:spPr>
        <p:txBody>
          <a:bodyPr vert="horz" lIns="91440" tIns="45720" rIns="91440" bIns="45720" rtlCol="0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4"/>
          </p:nvPr>
        </p:nvSpPr>
        <p:spPr>
          <a:xfrm>
            <a:off x="0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l">
              <a:defRPr sz="1200"/>
            </a:lvl1pPr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5"/>
          </p:nvPr>
        </p:nvSpPr>
        <p:spPr>
          <a:xfrm>
            <a:off x="3884613" y="8685213"/>
            <a:ext cx="2971800" cy="457200"/>
          </a:xfrm>
          <a:prstGeom prst="rect">
            <a:avLst/>
          </a:prstGeom>
        </p:spPr>
        <p:txBody>
          <a:bodyPr vert="horz" lIns="91440" tIns="45720" rIns="91440" bIns="45720" rtlCol="0" anchor="b"/>
          <a:lstStyle>
            <a:lvl1pPr algn="r">
              <a:defRPr sz="1200"/>
            </a:lvl1pPr>
          </a:lstStyle>
          <a:p>
            <a:fld id="{6CF42B31-C08C-5242-ADFB-5D0C8B679CA2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58188639"/>
      </p:ext>
    </p:extLst>
  </p:cSld>
  <p:clrMap bg1="lt1" tx1="dk1" bg2="lt2" tx2="dk2" accent1="accent1" accent2="accent2" accent3="accent3" accent4="accent4" accent5="accent5" accent6="accent6" hlink="hlink" folHlink="folHlink"/>
  <p:notesStyle>
    <a:lvl1pPr marL="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3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42B31-C08C-5242-ADFB-5D0C8B679CA2}" type="slidenum">
              <a:rPr lang="en-US" smtClean="0"/>
              <a:t>2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792635194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42B31-C08C-5242-ADFB-5D0C8B679CA2}" type="slidenum">
              <a:rPr lang="en-US" smtClean="0"/>
              <a:t>3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60842012"/>
      </p:ext>
    </p:extLst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42B31-C08C-5242-ADFB-5D0C8B679CA2}" type="slidenum">
              <a:rPr lang="en-US" smtClean="0"/>
              <a:t>4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046230772"/>
      </p:ext>
    </p:extLst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Your course materials can be purchased at your campus bookstore or by visiting </a:t>
            </a:r>
            <a:r>
              <a:rPr lang="en-US" sz="1200" b="1" i="0" u="none" strike="noStrike" kern="1200" baseline="0" dirty="0" err="1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www.cengagebrain.com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 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and searching for your course materials by ISBN.</a:t>
            </a:r>
            <a:endParaRPr lang="en-US" dirty="0" smtClean="0"/>
          </a:p>
          <a:p>
            <a:endParaRPr lang="en-US" dirty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42B31-C08C-5242-ADFB-5D0C8B679CA2}" type="slidenum">
              <a:rPr lang="en-US" smtClean="0"/>
              <a:t>5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977783155"/>
      </p:ext>
    </p:extLst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9. Click Open next to the name of your course.  </a:t>
            </a:r>
          </a:p>
          <a:p>
            <a:pPr marL="0" marR="0" indent="0" algn="l" defTabSz="45720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Tx/>
              <a:buSzTx/>
              <a:buFontTx/>
              <a:buNone/>
              <a:tabLst/>
              <a:defRPr/>
            </a:pP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That’s it!  You’ve successfully registered for </a:t>
            </a:r>
            <a:r>
              <a:rPr lang="en-US" sz="1200" b="1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Enhanced WebAssign</a:t>
            </a:r>
            <a:r>
              <a:rPr lang="en-US" sz="1200" b="0" i="0" u="none" strike="noStrike" kern="1200" baseline="0" dirty="0" smtClean="0">
                <a:solidFill>
                  <a:schemeClr val="tx1"/>
                </a:solidFill>
                <a:latin typeface="+mn-lt"/>
                <a:ea typeface="+mn-ea"/>
                <a:cs typeface="+mn-cs"/>
              </a:rPr>
              <a:t>.</a:t>
            </a:r>
            <a:endParaRPr lang="en-US" dirty="0" smtClean="0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42B31-C08C-5242-ADFB-5D0C8B679CA2}" type="slidenum">
              <a:rPr lang="en-US" smtClean="0"/>
              <a:t>6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722834368"/>
      </p:ext>
    </p:extLst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r>
              <a:rPr lang="en-US" dirty="0" smtClean="0"/>
              <a:t>If</a:t>
            </a:r>
            <a:r>
              <a:rPr lang="en-US" baseline="0" dirty="0" smtClean="0"/>
              <a:t> you have any further questions regarding </a:t>
            </a:r>
            <a:r>
              <a:rPr lang="en-US" b="1" baseline="0" dirty="0" smtClean="0"/>
              <a:t>Enhanced WebAssign </a:t>
            </a:r>
            <a:r>
              <a:rPr lang="en-US" baseline="0" dirty="0" smtClean="0"/>
              <a:t>please contact us using the information shown here.</a:t>
            </a:r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6CF42B31-C08C-5242-ADFB-5D0C8B679CA2}" type="slidenum">
              <a:rPr lang="en-US" smtClean="0"/>
              <a:t>7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29532932"/>
      </p:ext>
    </p:extLst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1597819"/>
            <a:ext cx="7772400" cy="1102519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2914650"/>
            <a:ext cx="6400800" cy="131445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8ACDB3CC-F982-40F9-8DD6-BCC9AFBF44BD}" type="datetime1">
              <a:rPr lang="en-US" smtClean="0"/>
              <a:pPr/>
              <a:t>12/19/2014</a:t>
            </a:fld>
            <a:endParaRPr lang="en-US" dirty="0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 dirty="0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F88E988-FB04-AB4E-BE5A-59F242AF7F7A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728351486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" name="Picture 6"/>
          <p:cNvPicPr>
            <a:picLocks noChangeAspect="1"/>
          </p:cNvPicPr>
          <p:nvPr userDrawn="1"/>
        </p:nvPicPr>
        <p:blipFill rotWithShape="1"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 t="10805" r="2174" b="3472"/>
          <a:stretch/>
        </p:blipFill>
        <p:spPr>
          <a:xfrm>
            <a:off x="0" y="-1"/>
            <a:ext cx="9144000" cy="4496003"/>
          </a:xfrm>
          <a:prstGeom prst="rect">
            <a:avLst/>
          </a:prstGeom>
        </p:spPr>
      </p:pic>
      <p:sp>
        <p:nvSpPr>
          <p:cNvPr id="12" name="Rectangle 11"/>
          <p:cNvSpPr/>
          <p:nvPr userDrawn="1"/>
        </p:nvSpPr>
        <p:spPr>
          <a:xfrm>
            <a:off x="0" y="4457700"/>
            <a:ext cx="9144000" cy="685800"/>
          </a:xfrm>
          <a:prstGeom prst="rect">
            <a:avLst/>
          </a:prstGeom>
          <a:solidFill>
            <a:srgbClr val="186A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13" name="Picture 12" descr="CL_Logo_White_R.png"/>
          <p:cNvPicPr>
            <a:picLocks noChangeAspect="1"/>
          </p:cNvPicPr>
          <p:nvPr userDrawn="1"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100748" y="4281991"/>
            <a:ext cx="2043252" cy="1077568"/>
          </a:xfrm>
          <a:prstGeom prst="rect">
            <a:avLst/>
          </a:prstGeom>
        </p:spPr>
      </p:pic>
      <p:sp>
        <p:nvSpPr>
          <p:cNvPr id="16" name="TextBox 15"/>
          <p:cNvSpPr txBox="1"/>
          <p:nvPr userDrawn="1"/>
        </p:nvSpPr>
        <p:spPr>
          <a:xfrm>
            <a:off x="315023" y="4669242"/>
            <a:ext cx="2154677" cy="24622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r>
              <a:rPr lang="en-US" sz="1600" dirty="0" smtClean="0">
                <a:solidFill>
                  <a:srgbClr val="79C6EA"/>
                </a:solidFill>
              </a:rPr>
              <a:t>Digital Course Support</a:t>
            </a:r>
            <a:endParaRPr lang="en-US" sz="1600" dirty="0">
              <a:solidFill>
                <a:srgbClr val="79C6EA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3220382210"/>
      </p:ext>
    </p:extLst>
  </p:cSld>
  <p:clrMapOvr>
    <a:masterClrMapping/>
  </p:clrMapOvr>
  <p:timing>
    <p:tnLst>
      <p:par>
        <p:cTn id="1" dur="indefinite" restart="never" nodeType="tmRoot"/>
      </p:par>
    </p:tnLst>
  </p:timing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05979"/>
            <a:ext cx="8229600" cy="85725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dirty="0" smtClean="0"/>
              <a:t>Click to edit Master title style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00151"/>
            <a:ext cx="8229600" cy="339447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C2560D-EC28-3B41-86E8-18F1CE0113B4}" type="datetimeFigureOut">
              <a:rPr lang="en-US" smtClean="0"/>
              <a:t>12/19/2014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4767263"/>
            <a:ext cx="2895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4767263"/>
            <a:ext cx="2133600" cy="27384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066355A-084C-D24E-9AD2-7E4FC41EA627}" type="slidenum">
              <a:rPr lang="en-US" smtClean="0"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693843513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93456" r:id="rId1"/>
    <p:sldLayoutId id="2147493457" r:id="rId2"/>
  </p:sldLayoutIdLst>
  <p:timing>
    <p:tnLst>
      <p:par>
        <p:cTn id="1" dur="indefinite" restart="never" nodeType="tmRoot"/>
      </p:par>
    </p:tnLst>
  </p:timing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3" Type="http://schemas.openxmlformats.org/officeDocument/2006/relationships/image" Target="../media/image3.png"/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5.png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6.png"/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webassign.net/login.html" TargetMode="External"/></Relationships>
</file>

<file path=ppt/slides/_rels/slide5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png"/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8.png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9.png"/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3" Type="http://schemas.openxmlformats.org/officeDocument/2006/relationships/hyperlink" Target="http://www.webassign.net/user_support/student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2.xml"/><Relationship Id="rId5" Type="http://schemas.openxmlformats.org/officeDocument/2006/relationships/hyperlink" Target="http://www.cengage.com/support" TargetMode="External"/><Relationship Id="rId4" Type="http://schemas.openxmlformats.org/officeDocument/2006/relationships/hyperlink" Target="mailto:student_help@webassign.net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3"/>
          <p:cNvSpPr/>
          <p:nvPr/>
        </p:nvSpPr>
        <p:spPr>
          <a:xfrm>
            <a:off x="0" y="0"/>
            <a:ext cx="9144000" cy="5143500"/>
          </a:xfrm>
          <a:prstGeom prst="rect">
            <a:avLst/>
          </a:prstGeom>
          <a:solidFill>
            <a:srgbClr val="186AA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/>
          </a:p>
        </p:txBody>
      </p:sp>
      <p:pic>
        <p:nvPicPr>
          <p:cNvPr id="5" name="Picture 4" descr="CL_Logo_White_R.png"/>
          <p:cNvPicPr>
            <a:picLocks noChangeAspect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667412" y="783924"/>
            <a:ext cx="5691306" cy="3001477"/>
          </a:xfrm>
          <a:prstGeom prst="rect">
            <a:avLst/>
          </a:prstGeom>
        </p:spPr>
      </p:pic>
      <p:grpSp>
        <p:nvGrpSpPr>
          <p:cNvPr id="6" name="Group 5"/>
          <p:cNvGrpSpPr/>
          <p:nvPr/>
        </p:nvGrpSpPr>
        <p:grpSpPr>
          <a:xfrm>
            <a:off x="2587583" y="3171470"/>
            <a:ext cx="3950706" cy="613931"/>
            <a:chOff x="2587583" y="3657498"/>
            <a:chExt cx="3950706" cy="613931"/>
          </a:xfrm>
        </p:grpSpPr>
        <p:cxnSp>
          <p:nvCxnSpPr>
            <p:cNvPr id="7" name="Straight Connector 6"/>
            <p:cNvCxnSpPr/>
            <p:nvPr/>
          </p:nvCxnSpPr>
          <p:spPr>
            <a:xfrm>
              <a:off x="2610612" y="3657498"/>
              <a:ext cx="3927677" cy="0"/>
            </a:xfrm>
            <a:prstGeom prst="line">
              <a:avLst/>
            </a:prstGeom>
            <a:ln w="12700">
              <a:solidFill>
                <a:srgbClr val="6EB1CB"/>
              </a:solidFill>
            </a:ln>
            <a:effectLst/>
          </p:spPr>
          <p:style>
            <a:lnRef idx="2">
              <a:schemeClr val="accent1"/>
            </a:lnRef>
            <a:fillRef idx="0">
              <a:schemeClr val="accent1"/>
            </a:fillRef>
            <a:effectRef idx="1">
              <a:schemeClr val="accent1"/>
            </a:effectRef>
            <a:fontRef idx="minor">
              <a:schemeClr val="tx1"/>
            </a:fontRef>
          </p:style>
        </p:cxnSp>
        <p:pic>
          <p:nvPicPr>
            <p:cNvPr id="8" name="Picture 7" descr="EngagedWithYou.png"/>
            <p:cNvPicPr>
              <a:picLocks noChangeAspect="1"/>
            </p:cNvPicPr>
            <p:nvPr/>
          </p:nvPicPr>
          <p:blipFill>
            <a:blip r:embed="rId3">
              <a:extLst>
                <a:ext uri="{28A0092B-C50C-407E-A947-70E740481C1C}">
                  <a14:useLocalDpi xmlns:a14="http://schemas.microsoft.com/office/drawing/2010/main" val="0"/>
                </a:ext>
              </a:extLst>
            </a:blip>
            <a:stretch>
              <a:fillRect/>
            </a:stretch>
          </p:blipFill>
          <p:spPr>
            <a:xfrm>
              <a:off x="2587583" y="3702367"/>
              <a:ext cx="3950706" cy="569062"/>
            </a:xfrm>
            <a:prstGeom prst="rect">
              <a:avLst/>
            </a:prstGeom>
          </p:spPr>
        </p:pic>
      </p:grpSp>
    </p:spTree>
    <p:extLst>
      <p:ext uri="{BB962C8B-B14F-4D97-AF65-F5344CB8AC3E}">
        <p14:creationId xmlns:p14="http://schemas.microsoft.com/office/powerpoint/2010/main" val="1586766819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  <p:cond evt="onBegin" delay="0">
                          <p:tn val="2"/>
                        </p:cond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0" presetClass="entr" presetSubtype="0" fill="hold" nodeType="withEffect">
                                  <p:stCondLst>
                                    <p:cond delay="50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7" dur="10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  <p:par>
                          <p:cTn id="8" fill="hold">
                            <p:stCondLst>
                              <p:cond delay="1500"/>
                            </p:stCondLst>
                            <p:childTnLst>
                              <p:par>
                                <p:cTn id="9" presetID="10" presetClass="entr" presetSubtype="0" fill="hold" nodeType="after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fade">
                                      <p:cBhvr>
                                        <p:cTn id="11" dur="10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8" name="Rectangle 27"/>
          <p:cNvSpPr/>
          <p:nvPr/>
        </p:nvSpPr>
        <p:spPr>
          <a:xfrm>
            <a:off x="329295" y="348839"/>
            <a:ext cx="2261506" cy="344061"/>
          </a:xfrm>
          <a:prstGeom prst="rect">
            <a:avLst/>
          </a:prstGeom>
          <a:solidFill>
            <a:schemeClr val="tx2"/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 smtClean="0">
                <a:solidFill>
                  <a:schemeClr val="bg1"/>
                </a:solidFill>
              </a:rPr>
              <a:t>PRESENTER</a:t>
            </a:r>
          </a:p>
        </p:txBody>
      </p:sp>
      <p:sp>
        <p:nvSpPr>
          <p:cNvPr id="22" name="Rectangle 21"/>
          <p:cNvSpPr/>
          <p:nvPr/>
        </p:nvSpPr>
        <p:spPr>
          <a:xfrm>
            <a:off x="329294" y="3081407"/>
            <a:ext cx="2261505" cy="802407"/>
          </a:xfrm>
          <a:prstGeom prst="rect">
            <a:avLst/>
          </a:prstGeom>
          <a:solidFill>
            <a:schemeClr val="bg1">
              <a:lumMod val="85000"/>
            </a:schemeClr>
          </a:solidFill>
          <a:ln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>
              <a:spcAft>
                <a:spcPts val="300"/>
              </a:spcAft>
            </a:pPr>
            <a:r>
              <a:rPr lang="en-US" dirty="0" smtClean="0">
                <a:solidFill>
                  <a:schemeClr val="tx2"/>
                </a:solidFill>
              </a:rPr>
              <a:t>[First &amp; Last Name]</a:t>
            </a:r>
            <a:endParaRPr lang="en-US" dirty="0">
              <a:solidFill>
                <a:schemeClr val="tx2"/>
              </a:solidFill>
            </a:endParaRPr>
          </a:p>
          <a:p>
            <a:pPr algn="ctr"/>
            <a:r>
              <a:rPr lang="en-US" sz="1200" dirty="0" smtClean="0">
                <a:solidFill>
                  <a:schemeClr val="bg1">
                    <a:lumMod val="50000"/>
                  </a:schemeClr>
                </a:solidFill>
              </a:rPr>
              <a:t>[Title]</a:t>
            </a:r>
            <a:endParaRPr lang="en-US" sz="1200" dirty="0">
              <a:solidFill>
                <a:schemeClr val="bg1">
                  <a:lumMod val="50000"/>
                </a:schemeClr>
              </a:solidFill>
            </a:endParaRPr>
          </a:p>
        </p:txBody>
      </p:sp>
      <p:sp>
        <p:nvSpPr>
          <p:cNvPr id="2" name="Title 1"/>
          <p:cNvSpPr>
            <a:spLocks noGrp="1"/>
          </p:cNvSpPr>
          <p:nvPr>
            <p:ph type="ctrTitle" idx="4294967295"/>
          </p:nvPr>
        </p:nvSpPr>
        <p:spPr>
          <a:xfrm>
            <a:off x="3276601" y="1658938"/>
            <a:ext cx="5867400" cy="1103312"/>
          </a:xfrm>
        </p:spPr>
        <p:txBody>
          <a:bodyPr lIns="0" tIns="0" bIns="0">
            <a:normAutofit fontScale="90000"/>
          </a:bodyPr>
          <a:lstStyle/>
          <a:p>
            <a:pPr algn="l"/>
            <a:r>
              <a:rPr lang="en-US" sz="4800" b="1" dirty="0" smtClean="0"/>
              <a:t>Enhanced WebAssign</a:t>
            </a:r>
            <a:endParaRPr lang="en-US" sz="4800" b="1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4294967295"/>
          </p:nvPr>
        </p:nvSpPr>
        <p:spPr>
          <a:xfrm>
            <a:off x="3276601" y="2614613"/>
            <a:ext cx="5546723" cy="1314450"/>
          </a:xfrm>
        </p:spPr>
        <p:txBody>
          <a:bodyPr lIns="0" tIns="0" rIns="0" bIns="0">
            <a:normAutofit/>
          </a:bodyPr>
          <a:lstStyle/>
          <a:p>
            <a:pPr marL="0" indent="0" algn="l">
              <a:buNone/>
            </a:pPr>
            <a:r>
              <a:rPr lang="en-US" sz="3600" dirty="0" smtClean="0">
                <a:solidFill>
                  <a:schemeClr val="bg1">
                    <a:lumMod val="50000"/>
                  </a:schemeClr>
                </a:solidFill>
              </a:rPr>
              <a:t>Getting Started</a:t>
            </a:r>
            <a:endParaRPr lang="en-US" sz="3600" dirty="0">
              <a:solidFill>
                <a:schemeClr val="bg1">
                  <a:lumMod val="50000"/>
                </a:schemeClr>
              </a:solidFill>
            </a:endParaRPr>
          </a:p>
        </p:txBody>
      </p:sp>
      <p:cxnSp>
        <p:nvCxnSpPr>
          <p:cNvPr id="9" name="Straight Connector 8"/>
          <p:cNvCxnSpPr/>
          <p:nvPr/>
        </p:nvCxnSpPr>
        <p:spPr>
          <a:xfrm>
            <a:off x="2929231" y="348839"/>
            <a:ext cx="0" cy="381676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pic>
        <p:nvPicPr>
          <p:cNvPr id="11" name="Picture 10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33073" y="676069"/>
            <a:ext cx="2261507" cy="2261507"/>
          </a:xfrm>
          <a:prstGeom prst="rect">
            <a:avLst/>
          </a:prstGeom>
        </p:spPr>
      </p:pic>
      <p:sp>
        <p:nvSpPr>
          <p:cNvPr id="4" name="Rectangle 3"/>
          <p:cNvSpPr/>
          <p:nvPr/>
        </p:nvSpPr>
        <p:spPr>
          <a:xfrm>
            <a:off x="5829300" y="348839"/>
            <a:ext cx="2959100" cy="654461"/>
          </a:xfrm>
          <a:prstGeom prst="rect">
            <a:avLst/>
          </a:prstGeom>
          <a:noFill/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pic>
        <p:nvPicPr>
          <p:cNvPr id="10" name="Picture 9" descr="Enhanced_WebAssign.png"/>
          <p:cNvPicPr>
            <a:picLocks noChangeAspect="1"/>
          </p:cNvPicPr>
          <p:nvPr/>
        </p:nvPicPr>
        <p:blipFill>
          <a:blip r:embed="rId4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701060" y="279364"/>
            <a:ext cx="2087340" cy="484136"/>
          </a:xfrm>
          <a:prstGeom prst="rect">
            <a:avLst/>
          </a:prstGeom>
        </p:spPr>
      </p:pic>
      <p:sp>
        <p:nvSpPr>
          <p:cNvPr id="5" name="Rectangle 4"/>
          <p:cNvSpPr/>
          <p:nvPr/>
        </p:nvSpPr>
        <p:spPr>
          <a:xfrm>
            <a:off x="3005667" y="4165600"/>
            <a:ext cx="4572000" cy="246221"/>
          </a:xfrm>
          <a:prstGeom prst="rect">
            <a:avLst/>
          </a:prstGeom>
        </p:spPr>
        <p:txBody>
          <a:bodyPr>
            <a:spAutoFit/>
          </a:bodyPr>
          <a:lstStyle/>
          <a:p>
            <a:r>
              <a:rPr lang="en-US" sz="1000" dirty="0"/>
              <a:t>WebAssign</a:t>
            </a:r>
            <a:r>
              <a:rPr lang="en-US" sz="1000" baseline="30000" dirty="0"/>
              <a:t>®</a:t>
            </a:r>
            <a:r>
              <a:rPr lang="en-US" sz="1000" dirty="0"/>
              <a:t> is a registered trademark of Advanced Instructional Systems, Inc.</a:t>
            </a:r>
          </a:p>
        </p:txBody>
      </p:sp>
    </p:spTree>
    <p:extLst>
      <p:ext uri="{BB962C8B-B14F-4D97-AF65-F5344CB8AC3E}">
        <p14:creationId xmlns:p14="http://schemas.microsoft.com/office/powerpoint/2010/main" val="122243863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Rectangle 1"/>
          <p:cNvSpPr/>
          <p:nvPr/>
        </p:nvSpPr>
        <p:spPr>
          <a:xfrm>
            <a:off x="355600" y="1780969"/>
            <a:ext cx="2222500" cy="654461"/>
          </a:xfrm>
          <a:prstGeom prst="rect">
            <a:avLst/>
          </a:prstGeom>
          <a:noFill/>
          <a:ln w="28575" cmpd="sng">
            <a:noFill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en-US" sz="1400" dirty="0">
              <a:solidFill>
                <a:schemeClr val="tx1"/>
              </a:solidFill>
            </a:endParaRPr>
          </a:p>
        </p:txBody>
      </p:sp>
      <p:cxnSp>
        <p:nvCxnSpPr>
          <p:cNvPr id="3" name="Straight Connector 2"/>
          <p:cNvCxnSpPr/>
          <p:nvPr/>
        </p:nvCxnSpPr>
        <p:spPr>
          <a:xfrm>
            <a:off x="2929231" y="348839"/>
            <a:ext cx="0" cy="381676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4" name="TextBox 3"/>
          <p:cNvSpPr txBox="1"/>
          <p:nvPr/>
        </p:nvSpPr>
        <p:spPr>
          <a:xfrm>
            <a:off x="3309620" y="574869"/>
            <a:ext cx="5359400" cy="3170099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en-US" sz="2000" b="1" dirty="0"/>
              <a:t>Enhanced WebAssign helps students learn, not just do </a:t>
            </a:r>
            <a:r>
              <a:rPr lang="en-US" sz="2000" b="1" dirty="0" smtClean="0"/>
              <a:t>homework.</a:t>
            </a:r>
            <a:endParaRPr lang="en-US" sz="2000" b="1" dirty="0"/>
          </a:p>
          <a:p>
            <a:endParaRPr lang="en-US" sz="2000" b="1" dirty="0"/>
          </a:p>
          <a:p>
            <a:r>
              <a:rPr lang="en-US" sz="2000" dirty="0"/>
              <a:t>Unlike homework systems that depend on memorization, Enhanced </a:t>
            </a:r>
            <a:r>
              <a:rPr lang="en-US" sz="2000" dirty="0" err="1"/>
              <a:t>WebAssign’s</a:t>
            </a:r>
            <a:r>
              <a:rPr lang="en-US" sz="2000" dirty="0"/>
              <a:t> educational technology engages instead of drills to elevate thinking and foster a deeper understanding of course concepts to support online math homework, physics homework, and astronomy homework. </a:t>
            </a:r>
          </a:p>
        </p:txBody>
      </p:sp>
      <p:pic>
        <p:nvPicPr>
          <p:cNvPr id="5" name="Picture 4" descr="Enhanced_WebAssign.png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55600" y="2040961"/>
            <a:ext cx="2087340" cy="48413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687429811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3225799" y="628995"/>
            <a:ext cx="5233565" cy="3309787"/>
          </a:xfrm>
          <a:prstGeom prst="rect">
            <a:avLst/>
          </a:prstGeom>
          <a:noFill/>
          <a:ln>
            <a:noFill/>
          </a:ln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</a:extLst>
        </p:spPr>
      </p:pic>
      <p:sp>
        <p:nvSpPr>
          <p:cNvPr id="6" name="TextBox 5"/>
          <p:cNvSpPr txBox="1"/>
          <p:nvPr/>
        </p:nvSpPr>
        <p:spPr>
          <a:xfrm>
            <a:off x="220980" y="381789"/>
            <a:ext cx="2499360" cy="2477601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000"/>
              </a:spcAft>
            </a:pPr>
            <a:r>
              <a:rPr lang="en-US" sz="2400" b="1" dirty="0" smtClean="0">
                <a:solidFill>
                  <a:schemeClr val="tx2"/>
                </a:solidFill>
              </a:rPr>
              <a:t>Register/Log In</a:t>
            </a:r>
          </a:p>
          <a:p>
            <a:pPr>
              <a:spcAft>
                <a:spcPts val="100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A. Visit: </a:t>
            </a:r>
            <a:r>
              <a:rPr lang="en-US" sz="1400" dirty="0" smtClean="0">
                <a:hlinkClick r:id="rId4"/>
              </a:rPr>
              <a:t>http://webassign.net/login.html</a:t>
            </a:r>
            <a:endParaRPr lang="en-US" sz="1400" dirty="0" smtClean="0"/>
          </a:p>
          <a:p>
            <a:pPr>
              <a:spcAft>
                <a:spcPts val="1000"/>
              </a:spcAft>
            </a:pPr>
            <a:r>
              <a:rPr lang="en-US" sz="1400" dirty="0" smtClean="0">
                <a:ea typeface="ヒラギノ角ゴ Pro W3" charset="0"/>
                <a:cs typeface="ヒラギノ角ゴ Pro W3" charset="0"/>
              </a:rPr>
              <a:t>B. Enter </a:t>
            </a:r>
            <a:r>
              <a:rPr lang="en-US" sz="1400" dirty="0">
                <a:ea typeface="ヒラギノ角ゴ Pro W3" charset="0"/>
                <a:cs typeface="ヒラギノ角ゴ Pro W3" charset="0"/>
              </a:rPr>
              <a:t>the username, institution code and </a:t>
            </a:r>
            <a:r>
              <a:rPr lang="en-US" sz="1400" dirty="0" smtClean="0">
                <a:ea typeface="ヒラギノ角ゴ Pro W3" charset="0"/>
                <a:cs typeface="ヒラギノ角ゴ Pro W3" charset="0"/>
              </a:rPr>
              <a:t>password provided </a:t>
            </a:r>
            <a:r>
              <a:rPr lang="en-US" sz="1400" dirty="0">
                <a:ea typeface="ヒラギノ角ゴ Pro W3" charset="0"/>
                <a:cs typeface="ヒラギノ角ゴ Pro W3" charset="0"/>
              </a:rPr>
              <a:t>by your </a:t>
            </a:r>
            <a:r>
              <a:rPr lang="en-US" sz="1400" dirty="0" smtClean="0">
                <a:ea typeface="ヒラギノ角ゴ Pro W3" charset="0"/>
                <a:cs typeface="ヒラギノ角ゴ Pro W3" charset="0"/>
              </a:rPr>
              <a:t>instructor</a:t>
            </a:r>
            <a:r>
              <a:rPr lang="en-US" sz="1400" dirty="0">
                <a:ea typeface="ヒラギノ角ゴ Pro W3" charset="0"/>
                <a:cs typeface="ヒラギノ角ゴ Pro W3" charset="0"/>
              </a:rPr>
              <a:t> </a:t>
            </a:r>
            <a:r>
              <a:rPr lang="en-US" sz="1400" dirty="0" smtClean="0">
                <a:ea typeface="ヒラギノ角ゴ Pro W3" charset="0"/>
                <a:cs typeface="ヒラギノ角ゴ Pro W3" charset="0"/>
              </a:rPr>
              <a:t>or </a:t>
            </a:r>
            <a:r>
              <a:rPr lang="en-US" sz="1400" dirty="0">
                <a:ea typeface="ヒラギノ角ゴ Pro W3" charset="0"/>
                <a:cs typeface="ヒラギノ角ゴ Pro W3" charset="0"/>
              </a:rPr>
              <a:t>L</a:t>
            </a:r>
            <a:r>
              <a:rPr lang="en-US" sz="1400" dirty="0" smtClean="0">
                <a:ea typeface="ヒラギノ角ゴ Pro W3" charset="0"/>
                <a:cs typeface="ヒラギノ角ゴ Pro W3" charset="0"/>
              </a:rPr>
              <a:t>earning Consultant </a:t>
            </a:r>
            <a:r>
              <a:rPr lang="en-US" sz="1400" b="1" dirty="0" smtClean="0">
                <a:ea typeface="ヒラギノ角ゴ Pro W3" charset="0"/>
                <a:cs typeface="ヒラギノ角ゴ Pro W3" charset="0"/>
              </a:rPr>
              <a:t>OR</a:t>
            </a:r>
            <a:r>
              <a:rPr lang="en-US" sz="1400" dirty="0" smtClean="0">
                <a:ea typeface="ヒラギノ角ゴ Pro W3" charset="0"/>
                <a:cs typeface="ヒラギノ角ゴ Pro W3" charset="0"/>
              </a:rPr>
              <a:t>, </a:t>
            </a:r>
            <a:br>
              <a:rPr lang="en-US" sz="1400" dirty="0" smtClean="0">
                <a:ea typeface="ヒラギノ角ゴ Pro W3" charset="0"/>
                <a:cs typeface="ヒラギノ角ゴ Pro W3" charset="0"/>
              </a:rPr>
            </a:br>
            <a:r>
              <a:rPr lang="en-US" sz="1400" dirty="0" smtClean="0">
                <a:ea typeface="ヒラギノ角ゴ Pro W3" charset="0"/>
                <a:cs typeface="ヒラギノ角ゴ Pro W3" charset="0"/>
              </a:rPr>
              <a:t>if you have one, enter your Class Key.</a:t>
            </a:r>
            <a:endParaRPr lang="en-US" sz="1400" dirty="0">
              <a:solidFill>
                <a:srgbClr val="000000"/>
              </a:solidFill>
            </a:endParaRPr>
          </a:p>
        </p:txBody>
      </p:sp>
      <p:cxnSp>
        <p:nvCxnSpPr>
          <p:cNvPr id="7" name="Straight Connector 6"/>
          <p:cNvCxnSpPr/>
          <p:nvPr/>
        </p:nvCxnSpPr>
        <p:spPr>
          <a:xfrm>
            <a:off x="2929231" y="348839"/>
            <a:ext cx="0" cy="381676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Rectangle 7"/>
          <p:cNvSpPr/>
          <p:nvPr/>
        </p:nvSpPr>
        <p:spPr>
          <a:xfrm>
            <a:off x="3683000" y="308955"/>
            <a:ext cx="2819400" cy="32004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dirty="0"/>
              <a:t>http://webassign.net/login.html</a:t>
            </a:r>
          </a:p>
        </p:txBody>
      </p:sp>
      <p:sp>
        <p:nvSpPr>
          <p:cNvPr id="15" name="Line Callout 1 (Border and Accent Bar) 14"/>
          <p:cNvSpPr/>
          <p:nvPr/>
        </p:nvSpPr>
        <p:spPr>
          <a:xfrm>
            <a:off x="3065779" y="308955"/>
            <a:ext cx="320040" cy="320040"/>
          </a:xfrm>
          <a:prstGeom prst="accentBorderCallout1">
            <a:avLst>
              <a:gd name="adj1" fmla="val 18750"/>
              <a:gd name="adj2" fmla="val -8333"/>
              <a:gd name="adj3" fmla="val 21825"/>
              <a:gd name="adj4" fmla="val 192017"/>
            </a:avLst>
          </a:prstGeom>
          <a:solidFill>
            <a:schemeClr val="accent4"/>
          </a:solidFill>
          <a:ln w="1587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sp>
        <p:nvSpPr>
          <p:cNvPr id="16" name="Line Callout 1 (Border and Accent Bar) 15"/>
          <p:cNvSpPr/>
          <p:nvPr/>
        </p:nvSpPr>
        <p:spPr>
          <a:xfrm>
            <a:off x="3632200" y="2500219"/>
            <a:ext cx="320040" cy="320040"/>
          </a:xfrm>
          <a:prstGeom prst="accentBorderCallout1">
            <a:avLst>
              <a:gd name="adj1" fmla="val 18750"/>
              <a:gd name="adj2" fmla="val -8333"/>
              <a:gd name="adj3" fmla="val -10715"/>
              <a:gd name="adj4" fmla="val 212652"/>
            </a:avLst>
          </a:prstGeom>
          <a:solidFill>
            <a:schemeClr val="accent4"/>
          </a:solidFill>
          <a:ln w="1587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/>
              <a:t>B</a:t>
            </a:r>
          </a:p>
        </p:txBody>
      </p:sp>
      <p:sp>
        <p:nvSpPr>
          <p:cNvPr id="20" name="Line Callout 1 (Border and Accent Bar) 19"/>
          <p:cNvSpPr/>
          <p:nvPr/>
        </p:nvSpPr>
        <p:spPr>
          <a:xfrm>
            <a:off x="3632200" y="2493458"/>
            <a:ext cx="320040" cy="320040"/>
          </a:xfrm>
          <a:prstGeom prst="accentBorderCallout1">
            <a:avLst>
              <a:gd name="adj1" fmla="val 18750"/>
              <a:gd name="adj2" fmla="val -8333"/>
              <a:gd name="adj3" fmla="val 255951"/>
              <a:gd name="adj4" fmla="val 291224"/>
            </a:avLst>
          </a:prstGeom>
          <a:solidFill>
            <a:schemeClr val="accent4"/>
          </a:solidFill>
          <a:ln w="1587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84986417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9" name="Picture 5" descr="paymentcoderegistrationscreen"/>
          <p:cNvPicPr>
            <a:picLocks noChangeAspect="1" noChangeArrowheads="1"/>
          </p:cNvPicPr>
          <p:nvPr/>
        </p:nvPicPr>
        <p:blipFill rotWithShape="1">
          <a:blip r:embed="rId3"/>
          <a:srcRect r="5093"/>
          <a:stretch/>
        </p:blipFill>
        <p:spPr bwMode="auto">
          <a:xfrm>
            <a:off x="3065780" y="589145"/>
            <a:ext cx="5899541" cy="3336147"/>
          </a:xfrm>
          <a:prstGeom prst="rect">
            <a:avLst/>
          </a:prstGeom>
          <a:ln>
            <a:noFill/>
          </a:ln>
          <a:effectLst>
            <a:outerShdw blurRad="292100" dist="139700" dir="2700000" algn="tl" rotWithShape="0">
              <a:srgbClr val="333333">
                <a:alpha val="65000"/>
              </a:srgbClr>
            </a:outerShdw>
          </a:effectLst>
        </p:spPr>
      </p:pic>
      <p:sp>
        <p:nvSpPr>
          <p:cNvPr id="3" name="TextBox 2"/>
          <p:cNvSpPr txBox="1"/>
          <p:nvPr/>
        </p:nvSpPr>
        <p:spPr>
          <a:xfrm>
            <a:off x="194733" y="381789"/>
            <a:ext cx="2548467" cy="401135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000"/>
              </a:spcAft>
            </a:pPr>
            <a:r>
              <a:rPr lang="en-US" sz="2400" b="1" dirty="0" smtClean="0">
                <a:solidFill>
                  <a:schemeClr val="tx2"/>
                </a:solidFill>
              </a:rPr>
              <a:t>Purchase Access</a:t>
            </a:r>
          </a:p>
          <a:p>
            <a:pPr>
              <a:buNone/>
            </a:pPr>
            <a:r>
              <a:rPr lang="en-US" sz="1200" dirty="0"/>
              <a:t>After logging in, you will see a notice that shows payment options</a:t>
            </a:r>
            <a:r>
              <a:rPr lang="en-US" sz="1200" dirty="0" smtClean="0"/>
              <a:t>:</a:t>
            </a:r>
          </a:p>
          <a:p>
            <a:pPr>
              <a:buNone/>
            </a:pPr>
            <a:endParaRPr lang="en-US" sz="1200" dirty="0"/>
          </a:p>
          <a:p>
            <a:r>
              <a:rPr lang="en-US" sz="1200" dirty="0" smtClean="0"/>
              <a:t>A. </a:t>
            </a:r>
            <a:r>
              <a:rPr lang="en-US" sz="1200" b="1" dirty="0" smtClean="0"/>
              <a:t>If </a:t>
            </a:r>
            <a:r>
              <a:rPr lang="en-US" sz="1200" b="1" dirty="0"/>
              <a:t>you do not have an </a:t>
            </a:r>
            <a:r>
              <a:rPr lang="en-US" sz="1200" b="1" dirty="0" smtClean="0"/>
              <a:t>access code </a:t>
            </a:r>
            <a:r>
              <a:rPr lang="en-US" sz="1200" b="1" dirty="0"/>
              <a:t>card:</a:t>
            </a:r>
            <a:r>
              <a:rPr lang="en-US" sz="1200" dirty="0"/>
              <a:t> </a:t>
            </a:r>
            <a:r>
              <a:rPr lang="en-US" sz="1200" dirty="0" smtClean="0"/>
              <a:t>Purchase access online!</a:t>
            </a:r>
            <a:endParaRPr lang="en-US" sz="1200" b="1" dirty="0" smtClean="0"/>
          </a:p>
          <a:p>
            <a:endParaRPr lang="en-US" sz="1200" b="1" dirty="0" smtClean="0"/>
          </a:p>
          <a:p>
            <a:r>
              <a:rPr lang="en-US" sz="1200" dirty="0" smtClean="0"/>
              <a:t>B. </a:t>
            </a:r>
            <a:r>
              <a:rPr lang="en-US" sz="1200" b="1" dirty="0" smtClean="0"/>
              <a:t>If </a:t>
            </a:r>
            <a:r>
              <a:rPr lang="en-US" sz="1200" b="1" dirty="0"/>
              <a:t>you have an </a:t>
            </a:r>
            <a:r>
              <a:rPr lang="en-US" sz="1200" b="1" dirty="0" smtClean="0"/>
              <a:t>access code card</a:t>
            </a:r>
            <a:r>
              <a:rPr lang="en-US" sz="1200" dirty="0" smtClean="0"/>
              <a:t>: Enter </a:t>
            </a:r>
            <a:r>
              <a:rPr lang="en-US" sz="1200" dirty="0"/>
              <a:t>your access </a:t>
            </a:r>
            <a:r>
              <a:rPr lang="en-US" sz="1200" dirty="0" smtClean="0"/>
              <a:t>code!</a:t>
            </a:r>
          </a:p>
          <a:p>
            <a:endParaRPr lang="en-US" sz="1200" dirty="0"/>
          </a:p>
          <a:p>
            <a:r>
              <a:rPr lang="en-US" sz="1200" dirty="0"/>
              <a:t>	</a:t>
            </a:r>
            <a:r>
              <a:rPr lang="en-US" sz="1200" dirty="0" smtClean="0"/>
              <a:t>	</a:t>
            </a:r>
          </a:p>
          <a:p>
            <a:endParaRPr lang="en-US" sz="1200" dirty="0" smtClean="0"/>
          </a:p>
          <a:p>
            <a:endParaRPr lang="en-US" sz="1100" i="1" dirty="0"/>
          </a:p>
          <a:p>
            <a:endParaRPr lang="en-US" sz="1100" i="1" dirty="0" smtClean="0"/>
          </a:p>
          <a:p>
            <a:endParaRPr lang="en-US" sz="1100" i="1" dirty="0"/>
          </a:p>
          <a:p>
            <a:r>
              <a:rPr lang="en-US" sz="1100" i="1" dirty="0" smtClean="0"/>
              <a:t>You </a:t>
            </a:r>
            <a:r>
              <a:rPr lang="en-US" sz="1100" i="1" dirty="0"/>
              <a:t>can also enter the course under a trial </a:t>
            </a:r>
            <a:r>
              <a:rPr lang="en-US" sz="1100" i="1" dirty="0" smtClean="0"/>
              <a:t>period. After the trial period </a:t>
            </a:r>
            <a:r>
              <a:rPr lang="en-US" sz="1100" i="1" dirty="0"/>
              <a:t>ends, you must enter an access code to continue </a:t>
            </a:r>
            <a:r>
              <a:rPr lang="en-US" sz="1100" i="1" dirty="0" smtClean="0"/>
              <a:t>working assignments </a:t>
            </a:r>
            <a:r>
              <a:rPr lang="en-US" sz="1100" i="1" dirty="0"/>
              <a:t>and accessing your grades</a:t>
            </a:r>
            <a:r>
              <a:rPr lang="en-US" sz="1100" i="1" dirty="0" smtClean="0"/>
              <a:t>.</a:t>
            </a:r>
            <a:endParaRPr lang="en-US" sz="1100" b="1" i="1" dirty="0" smtClean="0">
              <a:solidFill>
                <a:schemeClr val="tx2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929231" y="348839"/>
            <a:ext cx="0" cy="381676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8" name="Line Callout 1 (Border and Accent Bar) 7"/>
          <p:cNvSpPr/>
          <p:nvPr/>
        </p:nvSpPr>
        <p:spPr>
          <a:xfrm>
            <a:off x="6541346" y="2789325"/>
            <a:ext cx="320040" cy="320040"/>
          </a:xfrm>
          <a:prstGeom prst="accentBorderCallout1">
            <a:avLst>
              <a:gd name="adj1" fmla="val 18750"/>
              <a:gd name="adj2" fmla="val -8333"/>
              <a:gd name="adj3" fmla="val 113094"/>
              <a:gd name="adj4" fmla="val -113539"/>
            </a:avLst>
          </a:prstGeom>
          <a:solidFill>
            <a:schemeClr val="accent4"/>
          </a:solidFill>
          <a:ln w="1587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B</a:t>
            </a:r>
            <a:endParaRPr lang="en-US" dirty="0"/>
          </a:p>
        </p:txBody>
      </p:sp>
      <p:sp>
        <p:nvSpPr>
          <p:cNvPr id="6" name="Line Callout 1 (Border and Accent Bar) 5"/>
          <p:cNvSpPr/>
          <p:nvPr/>
        </p:nvSpPr>
        <p:spPr>
          <a:xfrm>
            <a:off x="4937760" y="2761839"/>
            <a:ext cx="320040" cy="320040"/>
          </a:xfrm>
          <a:prstGeom prst="accentBorderCallout1">
            <a:avLst>
              <a:gd name="adj1" fmla="val 18750"/>
              <a:gd name="adj2" fmla="val -8333"/>
              <a:gd name="adj3" fmla="val 69444"/>
              <a:gd name="adj4" fmla="val -138671"/>
            </a:avLst>
          </a:prstGeom>
          <a:solidFill>
            <a:schemeClr val="accent4"/>
          </a:solidFill>
          <a:ln w="1587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A</a:t>
            </a:r>
            <a:endParaRPr lang="en-US" dirty="0"/>
          </a:p>
        </p:txBody>
      </p:sp>
      <p:pic>
        <p:nvPicPr>
          <p:cNvPr id="12" name="Picture 3"/>
          <p:cNvPicPr>
            <a:picLocks noChangeAspect="1" noChangeArrowheads="1"/>
          </p:cNvPicPr>
          <p:nvPr/>
        </p:nvPicPr>
        <p:blipFill>
          <a:blip r:embed="rId4"/>
          <a:srcRect/>
          <a:stretch>
            <a:fillRect/>
          </a:stretch>
        </p:blipFill>
        <p:spPr bwMode="auto">
          <a:xfrm>
            <a:off x="330642" y="2533755"/>
            <a:ext cx="567609" cy="88232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</p:spPr>
      </p:pic>
      <p:sp>
        <p:nvSpPr>
          <p:cNvPr id="14" name="Line Callout 1 (Border and Accent Bar) 13"/>
          <p:cNvSpPr/>
          <p:nvPr/>
        </p:nvSpPr>
        <p:spPr>
          <a:xfrm>
            <a:off x="1468966" y="2660242"/>
            <a:ext cx="1185569" cy="523234"/>
          </a:xfrm>
          <a:prstGeom prst="accentBorderCallout1">
            <a:avLst>
              <a:gd name="adj1" fmla="val 18750"/>
              <a:gd name="adj2" fmla="val -8333"/>
              <a:gd name="adj3" fmla="val 55939"/>
              <a:gd name="adj4" fmla="val -53751"/>
            </a:avLst>
          </a:prstGeom>
          <a:solidFill>
            <a:schemeClr val="accent4"/>
          </a:solidFill>
          <a:ln w="1587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sz="1400" b="1" dirty="0" smtClean="0"/>
              <a:t>Access Code Card</a:t>
            </a:r>
            <a:endParaRPr lang="en-US" sz="1400" b="1" dirty="0"/>
          </a:p>
        </p:txBody>
      </p:sp>
    </p:spTree>
    <p:extLst>
      <p:ext uri="{BB962C8B-B14F-4D97-AF65-F5344CB8AC3E}">
        <p14:creationId xmlns:p14="http://schemas.microsoft.com/office/powerpoint/2010/main" val="422985941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extBox 2"/>
          <p:cNvSpPr txBox="1"/>
          <p:nvPr/>
        </p:nvSpPr>
        <p:spPr>
          <a:xfrm>
            <a:off x="254000" y="381789"/>
            <a:ext cx="2425700" cy="3816429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>
              <a:spcAft>
                <a:spcPts val="2000"/>
              </a:spcAft>
            </a:pPr>
            <a:r>
              <a:rPr lang="en-US" sz="2700" b="1" dirty="0" smtClean="0">
                <a:solidFill>
                  <a:schemeClr val="tx2"/>
                </a:solidFill>
              </a:rPr>
              <a:t>You’re All Set!</a:t>
            </a:r>
          </a:p>
          <a:p>
            <a:pPr>
              <a:spcAft>
                <a:spcPts val="1000"/>
              </a:spcAft>
            </a:pPr>
            <a:r>
              <a:rPr lang="en-US" sz="1400" dirty="0" smtClean="0">
                <a:solidFill>
                  <a:srgbClr val="000000"/>
                </a:solidFill>
              </a:rPr>
              <a:t>That’s it! You’ve successfully registered for </a:t>
            </a:r>
            <a:r>
              <a:rPr lang="en-US" sz="1400" b="1" dirty="0" smtClean="0">
                <a:solidFill>
                  <a:srgbClr val="000000"/>
                </a:solidFill>
              </a:rPr>
              <a:t>Enhanced WebAssign!</a:t>
            </a:r>
          </a:p>
          <a:p>
            <a:r>
              <a:rPr lang="en-US" sz="1400" dirty="0"/>
              <a:t>The courses that have been set up for you by your instructor(s) appear on your Enhanced WebAssign personalized </a:t>
            </a:r>
            <a:r>
              <a:rPr lang="en-US" sz="1400" dirty="0" smtClean="0"/>
              <a:t>Home </a:t>
            </a:r>
            <a:r>
              <a:rPr lang="en-US" sz="1400" dirty="0"/>
              <a:t>page. </a:t>
            </a:r>
            <a:endParaRPr lang="en-US" sz="1400" dirty="0" smtClean="0"/>
          </a:p>
          <a:p>
            <a:endParaRPr lang="en-US" sz="1400" dirty="0"/>
          </a:p>
          <a:p>
            <a:r>
              <a:rPr lang="en-US" sz="1400" dirty="0" smtClean="0"/>
              <a:t>If </a:t>
            </a:r>
            <a:r>
              <a:rPr lang="en-US" sz="1400" dirty="0"/>
              <a:t>you have more than one course, simply select the course you want to work with from the </a:t>
            </a:r>
            <a:r>
              <a:rPr lang="en-US" sz="1400" dirty="0" smtClean="0"/>
              <a:t>pull-down menu</a:t>
            </a:r>
            <a:r>
              <a:rPr lang="en-US" sz="1400" dirty="0"/>
              <a:t>.</a:t>
            </a:r>
          </a:p>
          <a:p>
            <a:pPr>
              <a:spcAft>
                <a:spcPts val="1000"/>
              </a:spcAft>
            </a:pPr>
            <a:endParaRPr lang="en-US" sz="1400" b="1" dirty="0">
              <a:solidFill>
                <a:srgbClr val="000000"/>
              </a:solidFill>
            </a:endParaRPr>
          </a:p>
        </p:txBody>
      </p:sp>
      <p:cxnSp>
        <p:nvCxnSpPr>
          <p:cNvPr id="4" name="Straight Connector 3"/>
          <p:cNvCxnSpPr/>
          <p:nvPr/>
        </p:nvCxnSpPr>
        <p:spPr>
          <a:xfrm>
            <a:off x="2929231" y="348839"/>
            <a:ext cx="0" cy="381676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6" name="Line Callout 1 (Border and Accent Bar) 5"/>
          <p:cNvSpPr/>
          <p:nvPr/>
        </p:nvSpPr>
        <p:spPr>
          <a:xfrm>
            <a:off x="7117080" y="2345432"/>
            <a:ext cx="320040" cy="320040"/>
          </a:xfrm>
          <a:prstGeom prst="accentBorderCallout1">
            <a:avLst>
              <a:gd name="adj1" fmla="val 18750"/>
              <a:gd name="adj2" fmla="val -8333"/>
              <a:gd name="adj3" fmla="val 140872"/>
              <a:gd name="adj4" fmla="val 271383"/>
            </a:avLst>
          </a:prstGeom>
          <a:solidFill>
            <a:schemeClr val="accent4"/>
          </a:solidFill>
          <a:ln w="15875">
            <a:solidFill>
              <a:schemeClr val="accent4"/>
            </a:solidFill>
            <a:tailEnd type="oval"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en-US" dirty="0" smtClean="0"/>
              <a:t>9</a:t>
            </a:r>
            <a:endParaRPr lang="en-US" dirty="0"/>
          </a:p>
        </p:txBody>
      </p:sp>
      <p:pic>
        <p:nvPicPr>
          <p:cNvPr id="7" name="Picture 6"/>
          <p:cNvPicPr>
            <a:picLocks noGrp="1" noChangeAspect="1" noChangeArrowheads="1"/>
          </p:cNvPicPr>
          <p:nvPr/>
        </p:nvPicPr>
        <p:blipFill>
          <a:blip r:embed="rId3"/>
          <a:srcRect/>
          <a:stretch>
            <a:fillRect/>
          </a:stretch>
        </p:blipFill>
        <p:spPr bwMode="auto">
          <a:xfrm>
            <a:off x="3043363" y="562328"/>
            <a:ext cx="6007503" cy="3389782"/>
          </a:xfrm>
          <a:prstGeom prst="rect">
            <a:avLst/>
          </a:prstGeom>
          <a:noFill/>
          <a:ln w="9525">
            <a:solidFill>
              <a:schemeClr val="tx2"/>
            </a:solidFill>
            <a:miter lim="800000"/>
            <a:headEnd/>
            <a:tailEnd/>
          </a:ln>
        </p:spPr>
      </p:pic>
    </p:spTree>
    <p:extLst>
      <p:ext uri="{BB962C8B-B14F-4D97-AF65-F5344CB8AC3E}">
        <p14:creationId xmlns:p14="http://schemas.microsoft.com/office/powerpoint/2010/main" val="3360992432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cxnSp>
        <p:nvCxnSpPr>
          <p:cNvPr id="2" name="Straight Connector 1"/>
          <p:cNvCxnSpPr/>
          <p:nvPr/>
        </p:nvCxnSpPr>
        <p:spPr>
          <a:xfrm>
            <a:off x="2535531" y="348839"/>
            <a:ext cx="0" cy="3816761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3" name="TextBox 2"/>
          <p:cNvSpPr txBox="1"/>
          <p:nvPr/>
        </p:nvSpPr>
        <p:spPr>
          <a:xfrm>
            <a:off x="254000" y="1499389"/>
            <a:ext cx="2006600" cy="1374735"/>
          </a:xfrm>
          <a:prstGeom prst="rect">
            <a:avLst/>
          </a:prstGeom>
          <a:noFill/>
        </p:spPr>
        <p:txBody>
          <a:bodyPr wrap="square" lIns="0" tIns="0" rIns="0" bIns="0" rtlCol="0">
            <a:spAutoFit/>
          </a:bodyPr>
          <a:lstStyle/>
          <a:p>
            <a:pPr algn="ctr">
              <a:spcAft>
                <a:spcPts val="1000"/>
              </a:spcAft>
            </a:pPr>
            <a:r>
              <a:rPr lang="en-US" sz="2700" b="1" dirty="0" smtClean="0">
                <a:solidFill>
                  <a:schemeClr val="tx2"/>
                </a:solidFill>
              </a:rPr>
              <a:t>Questions?</a:t>
            </a:r>
          </a:p>
          <a:p>
            <a:pPr algn="ctr">
              <a:spcAft>
                <a:spcPts val="2000"/>
              </a:spcAft>
            </a:pPr>
            <a:r>
              <a:rPr lang="en-US" sz="2700" dirty="0" smtClean="0"/>
              <a:t>We’re Here </a:t>
            </a:r>
            <a:br>
              <a:rPr lang="en-US" sz="2700" dirty="0" smtClean="0"/>
            </a:br>
            <a:r>
              <a:rPr lang="en-US" sz="2700" dirty="0" smtClean="0"/>
              <a:t>to Help!</a:t>
            </a:r>
            <a:endParaRPr lang="en-US" sz="1400" dirty="0" smtClean="0"/>
          </a:p>
        </p:txBody>
      </p:sp>
      <p:cxnSp>
        <p:nvCxnSpPr>
          <p:cNvPr id="4" name="Straight Connector 3"/>
          <p:cNvCxnSpPr/>
          <p:nvPr/>
        </p:nvCxnSpPr>
        <p:spPr>
          <a:xfrm>
            <a:off x="5685131" y="1135380"/>
            <a:ext cx="0" cy="3030220"/>
          </a:xfrm>
          <a:prstGeom prst="line">
            <a:avLst/>
          </a:prstGeom>
          <a:ln>
            <a:solidFill>
              <a:schemeClr val="bg1">
                <a:lumMod val="85000"/>
              </a:schemeClr>
            </a:solidFill>
          </a:ln>
          <a:effectLst/>
        </p:spPr>
        <p:style>
          <a:lnRef idx="2">
            <a:schemeClr val="accent1"/>
          </a:lnRef>
          <a:fillRef idx="0">
            <a:schemeClr val="accent1"/>
          </a:fillRef>
          <a:effectRef idx="1">
            <a:schemeClr val="accent1"/>
          </a:effectRef>
          <a:fontRef idx="minor">
            <a:schemeClr val="tx1"/>
          </a:fontRef>
        </p:style>
      </p:cxnSp>
      <p:sp>
        <p:nvSpPr>
          <p:cNvPr id="5" name="TextBox 4"/>
          <p:cNvSpPr txBox="1"/>
          <p:nvPr/>
        </p:nvSpPr>
        <p:spPr>
          <a:xfrm>
            <a:off x="2781298" y="1386810"/>
            <a:ext cx="2891131" cy="2369880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r>
              <a:rPr lang="en-US" sz="1200" b="1" dirty="0" smtClean="0">
                <a:solidFill>
                  <a:srgbClr val="006AAC"/>
                </a:solidFill>
              </a:rPr>
              <a:t>Online:</a:t>
            </a:r>
          </a:p>
          <a:p>
            <a:r>
              <a:rPr lang="en-US" sz="1200" dirty="0" smtClean="0"/>
              <a:t>Visit </a:t>
            </a:r>
            <a:r>
              <a:rPr lang="en-US" sz="1100" dirty="0">
                <a:hlinkClick r:id="rId3"/>
              </a:rPr>
              <a:t>www.webassign.net/user_support/student/</a:t>
            </a:r>
            <a:r>
              <a:rPr lang="en-US" sz="1100" dirty="0"/>
              <a:t> </a:t>
            </a:r>
            <a:endParaRPr lang="en-US" sz="1100" dirty="0" smtClean="0"/>
          </a:p>
          <a:p>
            <a:endParaRPr lang="en-US" sz="1200" dirty="0"/>
          </a:p>
          <a:p>
            <a:r>
              <a:rPr lang="en-US" sz="1200" b="1" dirty="0" smtClean="0">
                <a:solidFill>
                  <a:srgbClr val="006AAC"/>
                </a:solidFill>
              </a:rPr>
              <a:t>Email:</a:t>
            </a:r>
          </a:p>
          <a:p>
            <a:r>
              <a:rPr lang="en-US" sz="1100" dirty="0">
                <a:hlinkClick r:id="rId4"/>
              </a:rPr>
              <a:t>student_help@webassign.net</a:t>
            </a:r>
            <a:endParaRPr lang="en-US" sz="1100" dirty="0"/>
          </a:p>
          <a:p>
            <a:endParaRPr lang="en-US" sz="1200" dirty="0"/>
          </a:p>
          <a:p>
            <a:r>
              <a:rPr lang="en-US" sz="1200" b="1" dirty="0" smtClean="0">
                <a:solidFill>
                  <a:srgbClr val="006AAC"/>
                </a:solidFill>
              </a:rPr>
              <a:t>Phone Support:</a:t>
            </a:r>
          </a:p>
          <a:p>
            <a:r>
              <a:rPr lang="en-US" sz="1200" dirty="0" smtClean="0"/>
              <a:t>Toll </a:t>
            </a:r>
            <a:r>
              <a:rPr lang="en-US" sz="1200" dirty="0"/>
              <a:t>free: (800) 955-8275</a:t>
            </a:r>
          </a:p>
          <a:p>
            <a:r>
              <a:rPr lang="en-US" sz="1200" dirty="0"/>
              <a:t>Local: (919) 829-8181</a:t>
            </a:r>
          </a:p>
          <a:p>
            <a:endParaRPr lang="en-US" sz="1200" dirty="0"/>
          </a:p>
          <a:p>
            <a:r>
              <a:rPr lang="en-US" sz="1200" dirty="0" smtClean="0"/>
              <a:t>Monday through Friday: 9am–10pm </a:t>
            </a:r>
            <a:r>
              <a:rPr lang="en-US" sz="1200" dirty="0"/>
              <a:t>ET</a:t>
            </a:r>
          </a:p>
          <a:p>
            <a:r>
              <a:rPr lang="en-US" sz="1200" dirty="0" smtClean="0"/>
              <a:t>Sunday: 11am–8pm </a:t>
            </a:r>
            <a:r>
              <a:rPr lang="en-US" sz="1200" dirty="0"/>
              <a:t>ET </a:t>
            </a:r>
          </a:p>
        </p:txBody>
      </p:sp>
      <p:sp>
        <p:nvSpPr>
          <p:cNvPr id="7" name="TextBox 6"/>
          <p:cNvSpPr txBox="1"/>
          <p:nvPr/>
        </p:nvSpPr>
        <p:spPr>
          <a:xfrm>
            <a:off x="5930899" y="1584300"/>
            <a:ext cx="2891131" cy="1974900"/>
          </a:xfrm>
          <a:prstGeom prst="rect">
            <a:avLst/>
          </a:prstGeom>
          <a:noFill/>
        </p:spPr>
        <p:txBody>
          <a:bodyPr wrap="square" lIns="0" tIns="0" bIns="0" rtlCol="0">
            <a:spAutoFit/>
          </a:bodyPr>
          <a:lstStyle/>
          <a:p>
            <a:r>
              <a:rPr lang="en-US" sz="1200" dirty="0" smtClean="0"/>
              <a:t>24/7 live chat!</a:t>
            </a:r>
          </a:p>
          <a:p>
            <a:pPr>
              <a:spcAft>
                <a:spcPts val="1000"/>
              </a:spcAft>
            </a:pPr>
            <a:r>
              <a:rPr lang="en-US" sz="1200" dirty="0" smtClean="0">
                <a:hlinkClick r:id="rId5"/>
              </a:rPr>
              <a:t>www.cengage.com/support</a:t>
            </a:r>
            <a:endParaRPr lang="en-US" sz="1200" dirty="0"/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Sign in using your </a:t>
            </a:r>
            <a:r>
              <a:rPr lang="en-US" sz="1200" dirty="0" err="1" smtClean="0"/>
              <a:t>CengageBrain</a:t>
            </a:r>
            <a:r>
              <a:rPr lang="en-US" sz="1200" dirty="0" smtClean="0"/>
              <a:t> credentials and create a case.</a:t>
            </a:r>
          </a:p>
          <a:p>
            <a:pPr marL="171450" indent="-171450">
              <a:buFont typeface="Arial"/>
              <a:buChar char="•"/>
            </a:pPr>
            <a:r>
              <a:rPr lang="en-US" sz="1200" dirty="0" smtClean="0"/>
              <a:t>Once your case is submitted, you’ll receive access to 24/7 live chat! Or you can speak with an agent by calling the phone number provided upon your case submission.</a:t>
            </a:r>
          </a:p>
          <a:p>
            <a:endParaRPr lang="en-US" sz="1200" dirty="0" smtClean="0"/>
          </a:p>
        </p:txBody>
      </p:sp>
      <p:sp>
        <p:nvSpPr>
          <p:cNvPr id="11" name="TextBox 10"/>
          <p:cNvSpPr txBox="1"/>
          <p:nvPr/>
        </p:nvSpPr>
        <p:spPr>
          <a:xfrm>
            <a:off x="3117191" y="348839"/>
            <a:ext cx="5135880" cy="923330"/>
          </a:xfrm>
          <a:prstGeom prst="rect">
            <a:avLst/>
          </a:prstGeom>
          <a:noFill/>
        </p:spPr>
        <p:txBody>
          <a:bodyPr wrap="square" rtlCol="0" anchor="b">
            <a:spAutoFit/>
          </a:bodyPr>
          <a:lstStyle/>
          <a:p>
            <a:pPr algn="ctr"/>
            <a:r>
              <a:rPr lang="en-US" b="1" dirty="0">
                <a:solidFill>
                  <a:schemeClr val="tx2"/>
                </a:solidFill>
              </a:rPr>
              <a:t>Have questions about your Enhanced WebAssign account?</a:t>
            </a:r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44990205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CL Colors">
      <a:dk1>
        <a:sysClr val="windowText" lastClr="000000"/>
      </a:dk1>
      <a:lt1>
        <a:sysClr val="window" lastClr="FFFFFF"/>
      </a:lt1>
      <a:dk2>
        <a:srgbClr val="006AAC"/>
      </a:dk2>
      <a:lt2>
        <a:srgbClr val="EEEDDC"/>
      </a:lt2>
      <a:accent1>
        <a:srgbClr val="002038"/>
      </a:accent1>
      <a:accent2>
        <a:srgbClr val="90151F"/>
      </a:accent2>
      <a:accent3>
        <a:srgbClr val="58A735"/>
      </a:accent3>
      <a:accent4>
        <a:srgbClr val="E2952A"/>
      </a:accent4>
      <a:accent5>
        <a:srgbClr val="FAC945"/>
      </a:accent5>
      <a:accent6>
        <a:srgbClr val="B8CE27"/>
      </a:accent6>
      <a:hlink>
        <a:srgbClr val="0000FF"/>
      </a:hlink>
      <a:folHlink>
        <a:srgbClr val="800080"/>
      </a:folHlink>
    </a:clrScheme>
    <a:fontScheme name="Office 2">
      <a:majorFont>
        <a:latin typeface="OpenSans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</a:majorFont>
      <a:minorFont>
        <a:latin typeface="OpenSans"/>
        <a:ea typeface=""/>
        <a:cs typeface=""/>
        <a:font script="Jpan" typeface="ＭＳ 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ppt/theme/theme2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customXml/_rels/item1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1.xml"/></Relationships>
</file>

<file path=customXml/_rels/item2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2.xml"/></Relationships>
</file>

<file path=customXml/_rels/item3.xml.rels><?xml version="1.0" encoding="UTF-8" standalone="yes"?>
<Relationships xmlns="http://schemas.openxmlformats.org/package/2006/relationships"><Relationship Id="rId1" Type="http://schemas.openxmlformats.org/officeDocument/2006/relationships/customXmlProps" Target="itemProps3.xml"/></Relationships>
</file>

<file path=customXml/item1.xml><?xml version="1.0" encoding="utf-8"?>
<p:properties xmlns:p="http://schemas.microsoft.com/office/2006/metadata/properties" xmlns:xsi="http://www.w3.org/2001/XMLSchema-instance" xmlns:pc="http://schemas.microsoft.com/office/infopath/2007/PartnerControls">
  <documentManagement/>
</p:properties>
</file>

<file path=customXml/item2.xml><?xml version="1.0" encoding="utf-8"?>
<?mso-contentType ?>
<FormTemplates xmlns="http://schemas.microsoft.com/sharepoint/v3/contenttype/forms">
  <Display>DocumentLibraryForm</Display>
  <Edit>DocumentLibraryForm</Edit>
  <New>DocumentLibraryForm</New>
</FormTemplates>
</file>

<file path=customXml/item3.xml><?xml version="1.0" encoding="utf-8"?>
<ct:contentTypeSchema xmlns:ct="http://schemas.microsoft.com/office/2006/metadata/contentType" xmlns:ma="http://schemas.microsoft.com/office/2006/metadata/properties/metaAttributes" ct:_="" ma:_="" ma:contentTypeName="Document" ma:contentTypeID="0x010100D2B6F4C870B5F742B6217DACD4BC1ACE" ma:contentTypeVersion="0" ma:contentTypeDescription="Create a new document." ma:contentTypeScope="" ma:versionID="eb7d6f5ea1ffc64e5f2a63720589aab8">
  <xsd:schema xmlns:xsd="http://www.w3.org/2001/XMLSchema" xmlns:xs="http://www.w3.org/2001/XMLSchema" xmlns:p="http://schemas.microsoft.com/office/2006/metadata/properties" targetNamespace="http://schemas.microsoft.com/office/2006/metadata/properties" ma:root="true" ma:fieldsID="aa1222beb234debe96d12a98d24ff8a0">
    <xsd:element name="properties">
      <xsd:complexType>
        <xsd:sequence>
          <xsd:element name="documentManagement">
            <xsd:complexType>
              <xsd:all/>
            </xsd:complexType>
          </xsd:element>
        </xsd:sequence>
      </xsd:complexType>
    </xsd:element>
  </xsd:schema>
  <xsd:schema xmlns="http://schemas.openxmlformats.org/package/2006/metadata/core-properties" xmlns:xsd="http://www.w3.org/2001/XMLSchema" xmlns:xsi="http://www.w3.org/2001/XMLSchema-instance" xmlns:dc="http://purl.org/dc/elements/1.1/" xmlns:dcterms="http://purl.org/dc/terms/" xmlns:odoc="http://schemas.microsoft.com/internal/obd" targetNamespace="http://schemas.openxmlformats.org/package/2006/metadata/core-properties" elementFormDefault="qualified" attributeFormDefault="unqualified" blockDefault="#all">
    <xsd:import namespace="http://purl.org/dc/elements/1.1/" schemaLocation="http://dublincore.org/schemas/xmls/qdc/2003/04/02/dc.xsd"/>
    <xsd:import namespace="http://purl.org/dc/terms/" schemaLocation="http://dublincore.org/schemas/xmls/qdc/2003/04/02/dcterms.xsd"/>
    <xsd:element name="coreProperties" type="CT_coreProperties"/>
    <xsd:complexType name="CT_coreProperties">
      <xsd:all>
        <xsd:element ref="dc:creator" minOccurs="0" maxOccurs="1"/>
        <xsd:element ref="dcterms:created" minOccurs="0" maxOccurs="1"/>
        <xsd:element ref="dc:identifier" minOccurs="0" maxOccurs="1"/>
        <xsd:element name="contentType" minOccurs="0" maxOccurs="1" type="xsd:string" ma:index="0" ma:displayName="Content Type"/>
        <xsd:element ref="dc:title" minOccurs="0" maxOccurs="1" ma:index="4" ma:displayName="Title"/>
        <xsd:element ref="dc:subject" minOccurs="0" maxOccurs="1"/>
        <xsd:element ref="dc:description" minOccurs="0" maxOccurs="1"/>
        <xsd:element name="keywords" minOccurs="0" maxOccurs="1" type="xsd:string"/>
        <xsd:element ref="dc:language" minOccurs="0" maxOccurs="1"/>
        <xsd:element name="category" minOccurs="0" maxOccurs="1" type="xsd:string"/>
        <xsd:element name="version" minOccurs="0" maxOccurs="1" type="xsd:string"/>
        <xsd:element name="revision" minOccurs="0" maxOccurs="1" type="xsd:string">
          <xsd:annotation>
            <xsd:documentation>
                        This value indicates the number of saves or revisions. The application is responsible for updating this value after each revision.
                    </xsd:documentation>
          </xsd:annotation>
        </xsd:element>
        <xsd:element name="lastModifiedBy" minOccurs="0" maxOccurs="1" type="xsd:string"/>
        <xsd:element ref="dcterms:modified" minOccurs="0" maxOccurs="1"/>
        <xsd:element name="contentStatus" minOccurs="0" maxOccurs="1" type="xsd:string"/>
      </xsd:all>
    </xsd:complexType>
  </xsd:schema>
  <xs:schema xmlns:pc="http://schemas.microsoft.com/office/infopath/2007/PartnerControls" xmlns:xs="http://www.w3.org/2001/XMLSchema" targetNamespace="http://schemas.microsoft.com/office/infopath/2007/PartnerControls" elementFormDefault="qualified" attributeFormDefault="unqualified">
    <xs:element name="Person">
      <xs:complexType>
        <xs:sequence>
          <xs:element ref="pc:DisplayName" minOccurs="0"/>
          <xs:element ref="pc:AccountId" minOccurs="0"/>
          <xs:element ref="pc:AccountType" minOccurs="0"/>
        </xs:sequence>
      </xs:complexType>
    </xs:element>
    <xs:element name="DisplayName" type="xs:string"/>
    <xs:element name="AccountId" type="xs:string"/>
    <xs:element name="AccountType" type="xs:string"/>
    <xs:element name="BDCAssociatedEntity">
      <xs:complexType>
        <xs:sequence>
          <xs:element ref="pc:BDCEntity" minOccurs="0" maxOccurs="unbounded"/>
        </xs:sequence>
        <xs:attribute ref="pc:EntityNamespace"/>
        <xs:attribute ref="pc:EntityName"/>
        <xs:attribute ref="pc:SystemInstanceName"/>
        <xs:attribute ref="pc:AssociationName"/>
      </xs:complexType>
    </xs:element>
    <xs:attribute name="EntityNamespace" type="xs:string"/>
    <xs:attribute name="EntityName" type="xs:string"/>
    <xs:attribute name="SystemInstanceName" type="xs:string"/>
    <xs:attribute name="AssociationName" type="xs:string"/>
    <xs:element name="BDCEntity">
      <xs:complexType>
        <xs:sequence>
          <xs:element ref="pc:EntityDisplayName" minOccurs="0"/>
          <xs:element ref="pc:EntityInstanceReference" minOccurs="0"/>
          <xs:element ref="pc:EntityId1" minOccurs="0"/>
          <xs:element ref="pc:EntityId2" minOccurs="0"/>
          <xs:element ref="pc:EntityId3" minOccurs="0"/>
          <xs:element ref="pc:EntityId4" minOccurs="0"/>
          <xs:element ref="pc:EntityId5" minOccurs="0"/>
        </xs:sequence>
      </xs:complexType>
    </xs:element>
    <xs:element name="EntityDisplayName" type="xs:string"/>
    <xs:element name="EntityInstanceReference" type="xs:string"/>
    <xs:element name="EntityId1" type="xs:string"/>
    <xs:element name="EntityId2" type="xs:string"/>
    <xs:element name="EntityId3" type="xs:string"/>
    <xs:element name="EntityId4" type="xs:string"/>
    <xs:element name="EntityId5" type="xs:string"/>
    <xs:element name="Terms">
      <xs:complexType>
        <xs:sequence>
          <xs:element ref="pc:TermInfo" minOccurs="0" maxOccurs="unbounded"/>
        </xs:sequence>
      </xs:complexType>
    </xs:element>
    <xs:element name="TermInfo">
      <xs:complexType>
        <xs:sequence>
          <xs:element ref="pc:TermName" minOccurs="0"/>
          <xs:element ref="pc:TermId" minOccurs="0"/>
        </xs:sequence>
      </xs:complexType>
    </xs:element>
    <xs:element name="TermName" type="xs:string"/>
    <xs:element name="TermId" type="xs:string"/>
  </xs:schema>
</ct:contentTypeSchema>
</file>

<file path=customXml/itemProps1.xml><?xml version="1.0" encoding="utf-8"?>
<ds:datastoreItem xmlns:ds="http://schemas.openxmlformats.org/officeDocument/2006/customXml" ds:itemID="{7B6F2769-7194-4217-93D3-3AF3A4742282}">
  <ds:schemaRefs>
    <ds:schemaRef ds:uri="http://schemas.microsoft.com/office/infopath/2007/PartnerControls"/>
    <ds:schemaRef ds:uri="http://purl.org/dc/dcmitype/"/>
    <ds:schemaRef ds:uri="http://www.w3.org/XML/1998/namespace"/>
    <ds:schemaRef ds:uri="http://purl.org/dc/elements/1.1/"/>
    <ds:schemaRef ds:uri="http://schemas.microsoft.com/office/2006/documentManagement/types"/>
    <ds:schemaRef ds:uri="http://schemas.microsoft.com/office/2006/metadata/properties"/>
    <ds:schemaRef ds:uri="http://schemas.openxmlformats.org/package/2006/metadata/core-properties"/>
    <ds:schemaRef ds:uri="http://purl.org/dc/terms/"/>
  </ds:schemaRefs>
</ds:datastoreItem>
</file>

<file path=customXml/itemProps2.xml><?xml version="1.0" encoding="utf-8"?>
<ds:datastoreItem xmlns:ds="http://schemas.openxmlformats.org/officeDocument/2006/customXml" ds:itemID="{87D2A1B0-FF3E-4009-940D-AED0EB70AA20}">
  <ds:schemaRefs>
    <ds:schemaRef ds:uri="http://schemas.microsoft.com/sharepoint/v3/contenttype/forms"/>
  </ds:schemaRefs>
</ds:datastoreItem>
</file>

<file path=customXml/itemProps3.xml><?xml version="1.0" encoding="utf-8"?>
<ds:datastoreItem xmlns:ds="http://schemas.openxmlformats.org/officeDocument/2006/customXml" ds:itemID="{E652E95D-D9D4-4532-99E2-CE63A6F6F71F}">
  <ds:schemaRefs>
    <ds:schemaRef ds:uri="http://schemas.microsoft.com/office/2006/metadata/contentType"/>
    <ds:schemaRef ds:uri="http://schemas.microsoft.com/office/2006/metadata/properties/metaAttributes"/>
    <ds:schemaRef ds:uri="http://www.w3.org/2001/XMLSchema"/>
    <ds:schemaRef ds:uri="http://schemas.microsoft.com/office/2006/metadata/properties"/>
    <ds:schemaRef ds:uri="http://schemas.openxmlformats.org/package/2006/metadata/core-properties"/>
    <ds:schemaRef ds:uri="http://purl.org/dc/elements/1.1/"/>
    <ds:schemaRef ds:uri="http://purl.org/dc/terms/"/>
    <ds:schemaRef ds:uri="http://schemas.microsoft.com/internal/obd"/>
    <ds:schemaRef ds:uri="http://schemas.microsoft.com/office/infopath/2007/PartnerControls"/>
  </ds:schemaRefs>
</ds:datastoreItem>
</file>

<file path=docProps/app.xml><?xml version="1.0" encoding="utf-8"?>
<Properties xmlns="http://schemas.openxmlformats.org/officeDocument/2006/extended-properties" xmlns:vt="http://schemas.openxmlformats.org/officeDocument/2006/docPropsVTypes">
  <Template>FNEMasterTemplateForThemePreview.pptx</Template>
  <TotalTime>742</TotalTime>
  <Words>337</Words>
  <Application>Microsoft Office PowerPoint</Application>
  <PresentationFormat>On-screen Show (16:9)</PresentationFormat>
  <Paragraphs>67</Paragraphs>
  <Slides>7</Slides>
  <Notes>6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7</vt:i4>
      </vt:variant>
    </vt:vector>
  </HeadingPairs>
  <TitlesOfParts>
    <vt:vector size="12" baseType="lpstr">
      <vt:lpstr>Arial</vt:lpstr>
      <vt:lpstr>Calibri</vt:lpstr>
      <vt:lpstr>OpenSans</vt:lpstr>
      <vt:lpstr>ヒラギノ角ゴ Pro W3</vt:lpstr>
      <vt:lpstr>Office Theme</vt:lpstr>
      <vt:lpstr>PowerPoint Presentation</vt:lpstr>
      <vt:lpstr>Enhanced WebAssign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Diana</dc:creator>
  <cp:lastModifiedBy>Lewis, Madeline R</cp:lastModifiedBy>
  <cp:revision>113</cp:revision>
  <dcterms:created xsi:type="dcterms:W3CDTF">2010-04-12T23:12:02Z</dcterms:created>
  <dcterms:modified xsi:type="dcterms:W3CDTF">2014-12-19T20:34:40Z</dcterms:modified>
  <cp:contentStatus>Draft</cp:contentStatus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ContentTypeId">
    <vt:lpwstr>0x010100D2B6F4C870B5F742B6217DACD4BC1ACE</vt:lpwstr>
  </property>
  <property fmtid="{D5CDD505-2E9C-101B-9397-08002B2CF9AE}" pid="3" name="_AdHocReviewCycleID">
    <vt:i4>-1010288534</vt:i4>
  </property>
  <property fmtid="{D5CDD505-2E9C-101B-9397-08002B2CF9AE}" pid="4" name="_NewReviewCycle">
    <vt:lpwstr/>
  </property>
  <property fmtid="{D5CDD505-2E9C-101B-9397-08002B2CF9AE}" pid="5" name="_EmailSubject">
    <vt:lpwstr>Getting Started Materials for EWA</vt:lpwstr>
  </property>
  <property fmtid="{D5CDD505-2E9C-101B-9397-08002B2CF9AE}" pid="6" name="_AuthorEmail">
    <vt:lpwstr>Libby.Shipp@cengage.com</vt:lpwstr>
  </property>
  <property fmtid="{D5CDD505-2E9C-101B-9397-08002B2CF9AE}" pid="7" name="_AuthorEmailDisplayName">
    <vt:lpwstr>Shipp, Libby</vt:lpwstr>
  </property>
  <property fmtid="{D5CDD505-2E9C-101B-9397-08002B2CF9AE}" pid="8" name="_PreviousAdHocReviewCycleID">
    <vt:i4>-510580055</vt:i4>
  </property>
</Properties>
</file>