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notesMasterIdLst>
    <p:notesMasterId r:id="rId12"/>
  </p:notesMasterIdLst>
  <p:sldIdLst>
    <p:sldId id="258" r:id="rId5"/>
    <p:sldId id="256" r:id="rId6"/>
    <p:sldId id="266" r:id="rId7"/>
    <p:sldId id="259" r:id="rId8"/>
    <p:sldId id="257" r:id="rId9"/>
    <p:sldId id="263" r:id="rId10"/>
    <p:sldId id="264" r:id="rId11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43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indows User" initials="WU" lastIdx="3" clrIdx="0"/>
  <p:cmAuthor id="1" name="Joe Fierst" initials="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9C6EA"/>
    <a:srgbClr val="6AB0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00" autoAdjust="0"/>
    <p:restoredTop sz="98310" autoAdjust="0"/>
  </p:normalViewPr>
  <p:slideViewPr>
    <p:cSldViewPr snapToGrid="0" snapToObjects="1">
      <p:cViewPr varScale="1">
        <p:scale>
          <a:sx n="103" d="100"/>
          <a:sy n="103" d="100"/>
        </p:scale>
        <p:origin x="486" y="102"/>
      </p:cViewPr>
      <p:guideLst>
        <p:guide orient="horz"/>
        <p:guide pos="43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8DB8B3-78FA-EF4F-BB3E-39898EA11395}" type="datetimeFigureOut">
              <a:rPr lang="en-US" smtClean="0"/>
              <a:t>12/19/2014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F42B31-C08C-5242-ADFB-5D0C8B679C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1886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F42B31-C08C-5242-ADFB-5D0C8B679CA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635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F42B31-C08C-5242-ADFB-5D0C8B679CA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8420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F42B31-C08C-5242-ADFB-5D0C8B679CA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2307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Your course materials can be purchased at your campus bookstore or by visiting </a:t>
            </a:r>
            <a:r>
              <a:rPr lang="en-US" sz="1200" b="1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www.cengagebrain.com</a:t>
            </a:r>
            <a:r>
              <a:rPr lang="en-US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searching for your course materials by ISBN.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F42B31-C08C-5242-ADFB-5D0C8B679CA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7831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9. Click Open next to the name of your course. 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That’s it!  You’ve successfully registered for </a:t>
            </a:r>
            <a:r>
              <a:rPr lang="en-US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Enhanced WebAssign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F42B31-C08C-5242-ADFB-5D0C8B679CA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8343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If</a:t>
            </a:r>
            <a:r>
              <a:rPr lang="en-US" baseline="0" dirty="0" smtClean="0"/>
              <a:t> you have any further questions regarding </a:t>
            </a:r>
            <a:r>
              <a:rPr lang="en-US" b="1" baseline="0" dirty="0" smtClean="0"/>
              <a:t>Enhanced WebAssign </a:t>
            </a:r>
            <a:r>
              <a:rPr lang="en-US" baseline="0" dirty="0" smtClean="0"/>
              <a:t>please contact us using the information shown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F42B31-C08C-5242-ADFB-5D0C8B679CA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5329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12/19/2014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805" r="2174" b="3472"/>
          <a:stretch/>
        </p:blipFill>
        <p:spPr>
          <a:xfrm>
            <a:off x="0" y="-1"/>
            <a:ext cx="9144000" cy="4496003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0" y="4457700"/>
            <a:ext cx="9144000" cy="685800"/>
          </a:xfrm>
          <a:prstGeom prst="rect">
            <a:avLst/>
          </a:prstGeom>
          <a:solidFill>
            <a:srgbClr val="186A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 descr="CL_Logo_White_R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748" y="4281991"/>
            <a:ext cx="2043252" cy="1077568"/>
          </a:xfrm>
          <a:prstGeom prst="rect">
            <a:avLst/>
          </a:prstGeom>
        </p:spPr>
      </p:pic>
      <p:sp>
        <p:nvSpPr>
          <p:cNvPr id="16" name="TextBox 15"/>
          <p:cNvSpPr txBox="1"/>
          <p:nvPr userDrawn="1"/>
        </p:nvSpPr>
        <p:spPr>
          <a:xfrm>
            <a:off x="315023" y="4669242"/>
            <a:ext cx="2154677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 dirty="0" smtClean="0">
                <a:solidFill>
                  <a:srgbClr val="79C6EA"/>
                </a:solidFill>
              </a:rPr>
              <a:t>Digital Course Support</a:t>
            </a:r>
            <a:endParaRPr lang="en-US" sz="1600" dirty="0">
              <a:solidFill>
                <a:srgbClr val="79C6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/>
              <a:t>12/19/2014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ebassign.net/login.html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ebassign.net/user_support/student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engage.com/support" TargetMode="External"/><Relationship Id="rId4" Type="http://schemas.openxmlformats.org/officeDocument/2006/relationships/hyperlink" Target="mailto:student_help@webassign.ne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186A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CL_Logo_White_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7412" y="783924"/>
            <a:ext cx="5691306" cy="3001477"/>
          </a:xfrm>
          <a:prstGeom prst="rect">
            <a:avLst/>
          </a:prstGeom>
        </p:spPr>
      </p:pic>
      <p:grpSp>
        <p:nvGrpSpPr>
          <p:cNvPr id="6" name="Group 5"/>
          <p:cNvGrpSpPr/>
          <p:nvPr/>
        </p:nvGrpSpPr>
        <p:grpSpPr>
          <a:xfrm>
            <a:off x="2587583" y="3171470"/>
            <a:ext cx="3950706" cy="613931"/>
            <a:chOff x="2587583" y="3657498"/>
            <a:chExt cx="3950706" cy="613931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2610612" y="3657498"/>
              <a:ext cx="3927677" cy="0"/>
            </a:xfrm>
            <a:prstGeom prst="line">
              <a:avLst/>
            </a:prstGeom>
            <a:ln w="12700">
              <a:solidFill>
                <a:srgbClr val="6EB1CB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8" name="Picture 7" descr="EngagedWithYou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87583" y="3702367"/>
              <a:ext cx="3950706" cy="5690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86766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329295" y="348839"/>
            <a:ext cx="2261506" cy="344061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PRESENTER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29294" y="3081407"/>
            <a:ext cx="2261505" cy="80240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300"/>
              </a:spcAft>
            </a:pPr>
            <a:r>
              <a:rPr lang="en-US" dirty="0" smtClean="0">
                <a:solidFill>
                  <a:schemeClr val="tx2"/>
                </a:solidFill>
              </a:rPr>
              <a:t>[First &amp; Last Name]</a:t>
            </a:r>
            <a:endParaRPr lang="en-US" dirty="0">
              <a:solidFill>
                <a:schemeClr val="tx2"/>
              </a:solidFill>
            </a:endParaRPr>
          </a:p>
          <a:p>
            <a:pPr algn="ctr"/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[Title]</a:t>
            </a: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3276601" y="1658938"/>
            <a:ext cx="5867400" cy="1103312"/>
          </a:xfrm>
        </p:spPr>
        <p:txBody>
          <a:bodyPr lIns="0" tIns="0" bIns="0">
            <a:normAutofit fontScale="90000"/>
          </a:bodyPr>
          <a:lstStyle/>
          <a:p>
            <a:pPr algn="l"/>
            <a:r>
              <a:rPr lang="en-US" sz="4800" b="1" dirty="0" smtClean="0"/>
              <a:t>Enhanced WebAssign</a:t>
            </a:r>
            <a:endParaRPr lang="en-US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3276601" y="2614613"/>
            <a:ext cx="5546723" cy="1314450"/>
          </a:xfrm>
        </p:spPr>
        <p:txBody>
          <a:bodyPr lIns="0" tIns="0" rIns="0" bIns="0">
            <a:normAutofit/>
          </a:bodyPr>
          <a:lstStyle/>
          <a:p>
            <a:pPr marL="0" indent="0" algn="l">
              <a:buNone/>
            </a:pPr>
            <a:r>
              <a:rPr lang="en-US" sz="3600" dirty="0" smtClean="0">
                <a:solidFill>
                  <a:schemeClr val="bg1">
                    <a:lumMod val="50000"/>
                  </a:schemeClr>
                </a:solidFill>
              </a:rPr>
              <a:t>Getting Started</a:t>
            </a:r>
            <a:endParaRPr lang="en-US" sz="36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2929231" y="348839"/>
            <a:ext cx="0" cy="3816761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073" y="676069"/>
            <a:ext cx="2261507" cy="226150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829300" y="348839"/>
            <a:ext cx="2959100" cy="654461"/>
          </a:xfrm>
          <a:prstGeom prst="rect">
            <a:avLst/>
          </a:prstGeom>
          <a:noFill/>
          <a:ln w="2857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pic>
        <p:nvPicPr>
          <p:cNvPr id="10" name="Picture 9" descr="Enhanced_WebAssign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1060" y="279364"/>
            <a:ext cx="2087340" cy="48413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005667" y="4165600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000" dirty="0"/>
              <a:t>WebAssign</a:t>
            </a:r>
            <a:r>
              <a:rPr lang="en-US" sz="1000" baseline="30000" dirty="0"/>
              <a:t>®</a:t>
            </a:r>
            <a:r>
              <a:rPr lang="en-US" sz="1000" dirty="0"/>
              <a:t> is a registered trademark of Advanced Instructional Systems, Inc.</a:t>
            </a:r>
          </a:p>
        </p:txBody>
      </p:sp>
    </p:spTree>
    <p:extLst>
      <p:ext uri="{BB962C8B-B14F-4D97-AF65-F5344CB8AC3E}">
        <p14:creationId xmlns:p14="http://schemas.microsoft.com/office/powerpoint/2010/main" val="1222438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5600" y="1780969"/>
            <a:ext cx="2222500" cy="654461"/>
          </a:xfrm>
          <a:prstGeom prst="rect">
            <a:avLst/>
          </a:prstGeom>
          <a:noFill/>
          <a:ln w="28575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2929231" y="348839"/>
            <a:ext cx="0" cy="3816761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309620" y="574869"/>
            <a:ext cx="53594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Enhanced WebAssign helps students learn, not just do </a:t>
            </a:r>
            <a:r>
              <a:rPr lang="en-US" sz="2000" b="1" dirty="0" smtClean="0"/>
              <a:t>homework.</a:t>
            </a:r>
            <a:endParaRPr lang="en-US" sz="2000" b="1" dirty="0"/>
          </a:p>
          <a:p>
            <a:endParaRPr lang="en-US" sz="2000" b="1" dirty="0"/>
          </a:p>
          <a:p>
            <a:r>
              <a:rPr lang="en-US" sz="2000" dirty="0"/>
              <a:t>Unlike homework systems that depend on memorization, Enhanced </a:t>
            </a:r>
            <a:r>
              <a:rPr lang="en-US" sz="2000" dirty="0" err="1"/>
              <a:t>WebAssign’s</a:t>
            </a:r>
            <a:r>
              <a:rPr lang="en-US" sz="2000" dirty="0"/>
              <a:t> educational technology engages instead of drills to elevate thinking and foster a deeper understanding of course concepts to support online math homework, physics homework, and astronomy homework. </a:t>
            </a:r>
          </a:p>
        </p:txBody>
      </p:sp>
      <p:pic>
        <p:nvPicPr>
          <p:cNvPr id="5" name="Picture 4" descr="Enhanced_WebAssign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600" y="2040961"/>
            <a:ext cx="2087340" cy="48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7429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5799" y="628995"/>
            <a:ext cx="5233565" cy="3309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20980" y="381789"/>
            <a:ext cx="2499360" cy="247760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2000"/>
              </a:spcAft>
            </a:pPr>
            <a:r>
              <a:rPr lang="en-US" sz="2400" b="1" dirty="0" smtClean="0">
                <a:solidFill>
                  <a:schemeClr val="tx2"/>
                </a:solidFill>
              </a:rPr>
              <a:t>Register/Log In</a:t>
            </a:r>
          </a:p>
          <a:p>
            <a:pPr>
              <a:spcAft>
                <a:spcPts val="1000"/>
              </a:spcAft>
            </a:pPr>
            <a:r>
              <a:rPr lang="en-US" sz="1400" dirty="0" smtClean="0">
                <a:solidFill>
                  <a:srgbClr val="000000"/>
                </a:solidFill>
              </a:rPr>
              <a:t>A. Visit: </a:t>
            </a:r>
            <a:r>
              <a:rPr lang="en-US" sz="1400" dirty="0" smtClean="0">
                <a:hlinkClick r:id="rId4"/>
              </a:rPr>
              <a:t>http://webassign.net/login.html</a:t>
            </a:r>
            <a:endParaRPr lang="en-US" sz="1400" dirty="0" smtClean="0"/>
          </a:p>
          <a:p>
            <a:pPr>
              <a:spcAft>
                <a:spcPts val="1000"/>
              </a:spcAft>
            </a:pPr>
            <a:r>
              <a:rPr lang="en-US" sz="1400" dirty="0" smtClean="0">
                <a:ea typeface="ヒラギノ角ゴ Pro W3" charset="0"/>
                <a:cs typeface="ヒラギノ角ゴ Pro W3" charset="0"/>
              </a:rPr>
              <a:t>B. Enter </a:t>
            </a:r>
            <a:r>
              <a:rPr lang="en-US" sz="1400" dirty="0">
                <a:ea typeface="ヒラギノ角ゴ Pro W3" charset="0"/>
                <a:cs typeface="ヒラギノ角ゴ Pro W3" charset="0"/>
              </a:rPr>
              <a:t>the username, institution code and </a:t>
            </a:r>
            <a:r>
              <a:rPr lang="en-US" sz="1400" dirty="0" smtClean="0">
                <a:ea typeface="ヒラギノ角ゴ Pro W3" charset="0"/>
                <a:cs typeface="ヒラギノ角ゴ Pro W3" charset="0"/>
              </a:rPr>
              <a:t>password provided </a:t>
            </a:r>
            <a:r>
              <a:rPr lang="en-US" sz="1400" dirty="0">
                <a:ea typeface="ヒラギノ角ゴ Pro W3" charset="0"/>
                <a:cs typeface="ヒラギノ角ゴ Pro W3" charset="0"/>
              </a:rPr>
              <a:t>by your </a:t>
            </a:r>
            <a:r>
              <a:rPr lang="en-US" sz="1400" dirty="0" smtClean="0">
                <a:ea typeface="ヒラギノ角ゴ Pro W3" charset="0"/>
                <a:cs typeface="ヒラギノ角ゴ Pro W3" charset="0"/>
              </a:rPr>
              <a:t>instructor</a:t>
            </a:r>
            <a:r>
              <a:rPr lang="en-US" sz="1400" dirty="0">
                <a:ea typeface="ヒラギノ角ゴ Pro W3" charset="0"/>
                <a:cs typeface="ヒラギノ角ゴ Pro W3" charset="0"/>
              </a:rPr>
              <a:t> </a:t>
            </a:r>
            <a:r>
              <a:rPr lang="en-US" sz="1400" dirty="0" smtClean="0">
                <a:ea typeface="ヒラギノ角ゴ Pro W3" charset="0"/>
                <a:cs typeface="ヒラギノ角ゴ Pro W3" charset="0"/>
              </a:rPr>
              <a:t>or </a:t>
            </a:r>
            <a:r>
              <a:rPr lang="en-US" sz="1400" dirty="0">
                <a:ea typeface="ヒラギノ角ゴ Pro W3" charset="0"/>
                <a:cs typeface="ヒラギノ角ゴ Pro W3" charset="0"/>
              </a:rPr>
              <a:t>L</a:t>
            </a:r>
            <a:r>
              <a:rPr lang="en-US" sz="1400" dirty="0" smtClean="0">
                <a:ea typeface="ヒラギノ角ゴ Pro W3" charset="0"/>
                <a:cs typeface="ヒラギノ角ゴ Pro W3" charset="0"/>
              </a:rPr>
              <a:t>earning Consultant </a:t>
            </a:r>
            <a:r>
              <a:rPr lang="en-US" sz="1400" b="1" dirty="0" smtClean="0">
                <a:ea typeface="ヒラギノ角ゴ Pro W3" charset="0"/>
                <a:cs typeface="ヒラギノ角ゴ Pro W3" charset="0"/>
              </a:rPr>
              <a:t>OR</a:t>
            </a:r>
            <a:r>
              <a:rPr lang="en-US" sz="1400" dirty="0" smtClean="0">
                <a:ea typeface="ヒラギノ角ゴ Pro W3" charset="0"/>
                <a:cs typeface="ヒラギノ角ゴ Pro W3" charset="0"/>
              </a:rPr>
              <a:t>, </a:t>
            </a:r>
            <a:br>
              <a:rPr lang="en-US" sz="1400" dirty="0" smtClean="0">
                <a:ea typeface="ヒラギノ角ゴ Pro W3" charset="0"/>
                <a:cs typeface="ヒラギノ角ゴ Pro W3" charset="0"/>
              </a:rPr>
            </a:br>
            <a:r>
              <a:rPr lang="en-US" sz="1400" dirty="0" smtClean="0">
                <a:ea typeface="ヒラギノ角ゴ Pro W3" charset="0"/>
                <a:cs typeface="ヒラギノ角ゴ Pro W3" charset="0"/>
              </a:rPr>
              <a:t>if you have one, enter your Class Key.</a:t>
            </a:r>
            <a:endParaRPr lang="en-US" sz="1400" dirty="0">
              <a:solidFill>
                <a:srgbClr val="00000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2929231" y="348839"/>
            <a:ext cx="0" cy="3816761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3683000" y="308955"/>
            <a:ext cx="2819400" cy="3200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http://webassign.net/login.html</a:t>
            </a:r>
          </a:p>
        </p:txBody>
      </p:sp>
      <p:sp>
        <p:nvSpPr>
          <p:cNvPr id="15" name="Line Callout 1 (Border and Accent Bar) 14"/>
          <p:cNvSpPr/>
          <p:nvPr/>
        </p:nvSpPr>
        <p:spPr>
          <a:xfrm>
            <a:off x="3065779" y="308955"/>
            <a:ext cx="320040" cy="320040"/>
          </a:xfrm>
          <a:prstGeom prst="accentBorderCallout1">
            <a:avLst>
              <a:gd name="adj1" fmla="val 18750"/>
              <a:gd name="adj2" fmla="val -8333"/>
              <a:gd name="adj3" fmla="val 21825"/>
              <a:gd name="adj4" fmla="val 192017"/>
            </a:avLst>
          </a:prstGeom>
          <a:solidFill>
            <a:schemeClr val="accent4"/>
          </a:solidFill>
          <a:ln w="15875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6" name="Line Callout 1 (Border and Accent Bar) 15"/>
          <p:cNvSpPr/>
          <p:nvPr/>
        </p:nvSpPr>
        <p:spPr>
          <a:xfrm>
            <a:off x="3632200" y="2500219"/>
            <a:ext cx="320040" cy="320040"/>
          </a:xfrm>
          <a:prstGeom prst="accentBorderCallout1">
            <a:avLst>
              <a:gd name="adj1" fmla="val 18750"/>
              <a:gd name="adj2" fmla="val -8333"/>
              <a:gd name="adj3" fmla="val -10715"/>
              <a:gd name="adj4" fmla="val 212652"/>
            </a:avLst>
          </a:prstGeom>
          <a:solidFill>
            <a:schemeClr val="accent4"/>
          </a:solidFill>
          <a:ln w="15875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20" name="Line Callout 1 (Border and Accent Bar) 19"/>
          <p:cNvSpPr/>
          <p:nvPr/>
        </p:nvSpPr>
        <p:spPr>
          <a:xfrm>
            <a:off x="3632200" y="2493458"/>
            <a:ext cx="320040" cy="320040"/>
          </a:xfrm>
          <a:prstGeom prst="accentBorderCallout1">
            <a:avLst>
              <a:gd name="adj1" fmla="val 18750"/>
              <a:gd name="adj2" fmla="val -8333"/>
              <a:gd name="adj3" fmla="val 255951"/>
              <a:gd name="adj4" fmla="val 291224"/>
            </a:avLst>
          </a:prstGeom>
          <a:solidFill>
            <a:schemeClr val="accent4"/>
          </a:solidFill>
          <a:ln w="15875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9864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5" descr="paymentcoderegistrationscreen"/>
          <p:cNvPicPr>
            <a:picLocks noChangeAspect="1" noChangeArrowheads="1"/>
          </p:cNvPicPr>
          <p:nvPr/>
        </p:nvPicPr>
        <p:blipFill rotWithShape="1">
          <a:blip r:embed="rId3"/>
          <a:srcRect r="5093"/>
          <a:stretch/>
        </p:blipFill>
        <p:spPr bwMode="auto">
          <a:xfrm>
            <a:off x="3065780" y="589145"/>
            <a:ext cx="5899541" cy="333614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TextBox 2"/>
          <p:cNvSpPr txBox="1"/>
          <p:nvPr/>
        </p:nvSpPr>
        <p:spPr>
          <a:xfrm>
            <a:off x="194733" y="381789"/>
            <a:ext cx="2548467" cy="40113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2000"/>
              </a:spcAft>
            </a:pPr>
            <a:r>
              <a:rPr lang="en-US" sz="2400" b="1" dirty="0" smtClean="0">
                <a:solidFill>
                  <a:schemeClr val="tx2"/>
                </a:solidFill>
              </a:rPr>
              <a:t>Purchase Access</a:t>
            </a:r>
          </a:p>
          <a:p>
            <a:pPr>
              <a:buNone/>
            </a:pPr>
            <a:r>
              <a:rPr lang="en-US" sz="1200" dirty="0"/>
              <a:t>After logging in, you will see a notice that shows payment options</a:t>
            </a:r>
            <a:r>
              <a:rPr lang="en-US" sz="1200" dirty="0" smtClean="0"/>
              <a:t>:</a:t>
            </a:r>
          </a:p>
          <a:p>
            <a:pPr>
              <a:buNone/>
            </a:pPr>
            <a:endParaRPr lang="en-US" sz="1200" dirty="0"/>
          </a:p>
          <a:p>
            <a:r>
              <a:rPr lang="en-US" sz="1200" dirty="0" smtClean="0"/>
              <a:t>A. </a:t>
            </a:r>
            <a:r>
              <a:rPr lang="en-US" sz="1200" b="1" dirty="0" smtClean="0"/>
              <a:t>If </a:t>
            </a:r>
            <a:r>
              <a:rPr lang="en-US" sz="1200" b="1" dirty="0"/>
              <a:t>you do not have an </a:t>
            </a:r>
            <a:r>
              <a:rPr lang="en-US" sz="1200" b="1" dirty="0" smtClean="0"/>
              <a:t>access code </a:t>
            </a:r>
            <a:r>
              <a:rPr lang="en-US" sz="1200" b="1" dirty="0"/>
              <a:t>card:</a:t>
            </a:r>
            <a:r>
              <a:rPr lang="en-US" sz="1200" dirty="0"/>
              <a:t> </a:t>
            </a:r>
            <a:r>
              <a:rPr lang="en-US" sz="1200" dirty="0" smtClean="0"/>
              <a:t>Purchase access online!</a:t>
            </a:r>
            <a:endParaRPr lang="en-US" sz="1200" b="1" dirty="0" smtClean="0"/>
          </a:p>
          <a:p>
            <a:endParaRPr lang="en-US" sz="1200" b="1" dirty="0" smtClean="0"/>
          </a:p>
          <a:p>
            <a:r>
              <a:rPr lang="en-US" sz="1200" dirty="0" smtClean="0"/>
              <a:t>B. </a:t>
            </a:r>
            <a:r>
              <a:rPr lang="en-US" sz="1200" b="1" dirty="0" smtClean="0"/>
              <a:t>If </a:t>
            </a:r>
            <a:r>
              <a:rPr lang="en-US" sz="1200" b="1" dirty="0"/>
              <a:t>you have an </a:t>
            </a:r>
            <a:r>
              <a:rPr lang="en-US" sz="1200" b="1" dirty="0" smtClean="0"/>
              <a:t>access code card</a:t>
            </a:r>
            <a:r>
              <a:rPr lang="en-US" sz="1200" dirty="0" smtClean="0"/>
              <a:t>: Enter </a:t>
            </a:r>
            <a:r>
              <a:rPr lang="en-US" sz="1200" dirty="0"/>
              <a:t>your access </a:t>
            </a:r>
            <a:r>
              <a:rPr lang="en-US" sz="1200" dirty="0" smtClean="0"/>
              <a:t>code!</a:t>
            </a:r>
          </a:p>
          <a:p>
            <a:endParaRPr lang="en-US" sz="1200" dirty="0"/>
          </a:p>
          <a:p>
            <a:r>
              <a:rPr lang="en-US" sz="1200" dirty="0"/>
              <a:t>	</a:t>
            </a:r>
            <a:r>
              <a:rPr lang="en-US" sz="1200" dirty="0" smtClean="0"/>
              <a:t>	</a:t>
            </a:r>
          </a:p>
          <a:p>
            <a:endParaRPr lang="en-US" sz="1200" dirty="0" smtClean="0"/>
          </a:p>
          <a:p>
            <a:endParaRPr lang="en-US" sz="1100" i="1" dirty="0"/>
          </a:p>
          <a:p>
            <a:endParaRPr lang="en-US" sz="1100" i="1" dirty="0" smtClean="0"/>
          </a:p>
          <a:p>
            <a:endParaRPr lang="en-US" sz="1100" i="1" dirty="0"/>
          </a:p>
          <a:p>
            <a:r>
              <a:rPr lang="en-US" sz="1100" i="1" dirty="0" smtClean="0"/>
              <a:t>You </a:t>
            </a:r>
            <a:r>
              <a:rPr lang="en-US" sz="1100" i="1" dirty="0"/>
              <a:t>can also enter the course under a trial </a:t>
            </a:r>
            <a:r>
              <a:rPr lang="en-US" sz="1100" i="1" dirty="0" smtClean="0"/>
              <a:t>period. After the trial period </a:t>
            </a:r>
            <a:r>
              <a:rPr lang="en-US" sz="1100" i="1" dirty="0"/>
              <a:t>ends, you must enter an access code to continue </a:t>
            </a:r>
            <a:r>
              <a:rPr lang="en-US" sz="1100" i="1" dirty="0" smtClean="0"/>
              <a:t>working assignments </a:t>
            </a:r>
            <a:r>
              <a:rPr lang="en-US" sz="1100" i="1" dirty="0"/>
              <a:t>and accessing your grades</a:t>
            </a:r>
            <a:r>
              <a:rPr lang="en-US" sz="1100" i="1" dirty="0" smtClean="0"/>
              <a:t>.</a:t>
            </a:r>
            <a:endParaRPr lang="en-US" sz="1100" b="1" i="1" dirty="0" smtClean="0">
              <a:solidFill>
                <a:schemeClr val="tx2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2929231" y="348839"/>
            <a:ext cx="0" cy="3816761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Line Callout 1 (Border and Accent Bar) 7"/>
          <p:cNvSpPr/>
          <p:nvPr/>
        </p:nvSpPr>
        <p:spPr>
          <a:xfrm>
            <a:off x="6541346" y="2789325"/>
            <a:ext cx="320040" cy="320040"/>
          </a:xfrm>
          <a:prstGeom prst="accentBorderCallout1">
            <a:avLst>
              <a:gd name="adj1" fmla="val 18750"/>
              <a:gd name="adj2" fmla="val -8333"/>
              <a:gd name="adj3" fmla="val 113094"/>
              <a:gd name="adj4" fmla="val -113539"/>
            </a:avLst>
          </a:prstGeom>
          <a:solidFill>
            <a:schemeClr val="accent4"/>
          </a:solidFill>
          <a:ln w="15875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" name="Line Callout 1 (Border and Accent Bar) 5"/>
          <p:cNvSpPr/>
          <p:nvPr/>
        </p:nvSpPr>
        <p:spPr>
          <a:xfrm>
            <a:off x="4937760" y="2761839"/>
            <a:ext cx="320040" cy="320040"/>
          </a:xfrm>
          <a:prstGeom prst="accentBorderCallout1">
            <a:avLst>
              <a:gd name="adj1" fmla="val 18750"/>
              <a:gd name="adj2" fmla="val -8333"/>
              <a:gd name="adj3" fmla="val 69444"/>
              <a:gd name="adj4" fmla="val -138671"/>
            </a:avLst>
          </a:prstGeom>
          <a:solidFill>
            <a:schemeClr val="accent4"/>
          </a:solidFill>
          <a:ln w="15875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0642" y="2533755"/>
            <a:ext cx="567609" cy="882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Line Callout 1 (Border and Accent Bar) 13"/>
          <p:cNvSpPr/>
          <p:nvPr/>
        </p:nvSpPr>
        <p:spPr>
          <a:xfrm>
            <a:off x="1468966" y="2660242"/>
            <a:ext cx="1185569" cy="523234"/>
          </a:xfrm>
          <a:prstGeom prst="accentBorderCallout1">
            <a:avLst>
              <a:gd name="adj1" fmla="val 18750"/>
              <a:gd name="adj2" fmla="val -8333"/>
              <a:gd name="adj3" fmla="val 55939"/>
              <a:gd name="adj4" fmla="val -53751"/>
            </a:avLst>
          </a:prstGeom>
          <a:solidFill>
            <a:schemeClr val="accent4"/>
          </a:solidFill>
          <a:ln w="15875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Access Code Card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4229859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4000" y="381789"/>
            <a:ext cx="2425700" cy="381642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2000"/>
              </a:spcAft>
            </a:pPr>
            <a:r>
              <a:rPr lang="en-US" sz="2700" b="1" dirty="0" smtClean="0">
                <a:solidFill>
                  <a:schemeClr val="tx2"/>
                </a:solidFill>
              </a:rPr>
              <a:t>You’re All Set!</a:t>
            </a:r>
          </a:p>
          <a:p>
            <a:pPr>
              <a:spcAft>
                <a:spcPts val="1000"/>
              </a:spcAft>
            </a:pPr>
            <a:r>
              <a:rPr lang="en-US" sz="1400" dirty="0" smtClean="0">
                <a:solidFill>
                  <a:srgbClr val="000000"/>
                </a:solidFill>
              </a:rPr>
              <a:t>That’s it! You’ve successfully registered for </a:t>
            </a:r>
            <a:r>
              <a:rPr lang="en-US" sz="1400" b="1" dirty="0" smtClean="0">
                <a:solidFill>
                  <a:srgbClr val="000000"/>
                </a:solidFill>
              </a:rPr>
              <a:t>Enhanced WebAssign!</a:t>
            </a:r>
          </a:p>
          <a:p>
            <a:r>
              <a:rPr lang="en-US" sz="1400" dirty="0"/>
              <a:t>The courses that have been set up for you by your instructor(s) appear on your Enhanced WebAssign personalized </a:t>
            </a:r>
            <a:r>
              <a:rPr lang="en-US" sz="1400" dirty="0" smtClean="0"/>
              <a:t>Home </a:t>
            </a:r>
            <a:r>
              <a:rPr lang="en-US" sz="1400" dirty="0"/>
              <a:t>page. </a:t>
            </a:r>
            <a:endParaRPr lang="en-US" sz="1400" dirty="0" smtClean="0"/>
          </a:p>
          <a:p>
            <a:endParaRPr lang="en-US" sz="1400" dirty="0"/>
          </a:p>
          <a:p>
            <a:r>
              <a:rPr lang="en-US" sz="1400" dirty="0" smtClean="0"/>
              <a:t>If </a:t>
            </a:r>
            <a:r>
              <a:rPr lang="en-US" sz="1400" dirty="0"/>
              <a:t>you have more than one course, simply select the course you want to work with from the </a:t>
            </a:r>
            <a:r>
              <a:rPr lang="en-US" sz="1400" dirty="0" smtClean="0"/>
              <a:t>pull-down menu</a:t>
            </a:r>
            <a:r>
              <a:rPr lang="en-US" sz="1400" dirty="0"/>
              <a:t>.</a:t>
            </a:r>
          </a:p>
          <a:p>
            <a:pPr>
              <a:spcAft>
                <a:spcPts val="1000"/>
              </a:spcAft>
            </a:pPr>
            <a:endParaRPr lang="en-US" sz="1400" b="1" dirty="0">
              <a:solidFill>
                <a:srgbClr val="000000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2929231" y="348839"/>
            <a:ext cx="0" cy="3816761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Line Callout 1 (Border and Accent Bar) 5"/>
          <p:cNvSpPr/>
          <p:nvPr/>
        </p:nvSpPr>
        <p:spPr>
          <a:xfrm>
            <a:off x="7117080" y="2345432"/>
            <a:ext cx="320040" cy="320040"/>
          </a:xfrm>
          <a:prstGeom prst="accentBorderCallout1">
            <a:avLst>
              <a:gd name="adj1" fmla="val 18750"/>
              <a:gd name="adj2" fmla="val -8333"/>
              <a:gd name="adj3" fmla="val 140872"/>
              <a:gd name="adj4" fmla="val 271383"/>
            </a:avLst>
          </a:prstGeom>
          <a:solidFill>
            <a:schemeClr val="accent4"/>
          </a:solidFill>
          <a:ln w="15875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9</a:t>
            </a:r>
            <a:endParaRPr lang="en-US" dirty="0"/>
          </a:p>
        </p:txBody>
      </p:sp>
      <p:pic>
        <p:nvPicPr>
          <p:cNvPr id="7" name="Picture 6"/>
          <p:cNvPicPr>
            <a:picLocks noGrp="1"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3363" y="562328"/>
            <a:ext cx="6007503" cy="3389782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6099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2535531" y="348839"/>
            <a:ext cx="0" cy="3816761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254000" y="1499389"/>
            <a:ext cx="2006600" cy="137473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Aft>
                <a:spcPts val="1000"/>
              </a:spcAft>
            </a:pPr>
            <a:r>
              <a:rPr lang="en-US" sz="2700" b="1" dirty="0" smtClean="0">
                <a:solidFill>
                  <a:schemeClr val="tx2"/>
                </a:solidFill>
              </a:rPr>
              <a:t>Questions?</a:t>
            </a:r>
          </a:p>
          <a:p>
            <a:pPr algn="ctr">
              <a:spcAft>
                <a:spcPts val="2000"/>
              </a:spcAft>
            </a:pPr>
            <a:r>
              <a:rPr lang="en-US" sz="2700" dirty="0" smtClean="0"/>
              <a:t>We’re Here </a:t>
            </a:r>
            <a:br>
              <a:rPr lang="en-US" sz="2700" dirty="0" smtClean="0"/>
            </a:br>
            <a:r>
              <a:rPr lang="en-US" sz="2700" dirty="0" smtClean="0"/>
              <a:t>to Help!</a:t>
            </a:r>
            <a:endParaRPr lang="en-US" sz="1400" dirty="0" smtClean="0"/>
          </a:p>
        </p:txBody>
      </p:sp>
      <p:cxnSp>
        <p:nvCxnSpPr>
          <p:cNvPr id="4" name="Straight Connector 3"/>
          <p:cNvCxnSpPr/>
          <p:nvPr/>
        </p:nvCxnSpPr>
        <p:spPr>
          <a:xfrm>
            <a:off x="5685131" y="1135380"/>
            <a:ext cx="0" cy="303022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781298" y="1386810"/>
            <a:ext cx="2891131" cy="2369880"/>
          </a:xfrm>
          <a:prstGeom prst="rect">
            <a:avLst/>
          </a:prstGeom>
          <a:noFill/>
        </p:spPr>
        <p:txBody>
          <a:bodyPr wrap="square" lIns="0" tIns="0" bIns="0" rtlCol="0">
            <a:spAutoFit/>
          </a:bodyPr>
          <a:lstStyle/>
          <a:p>
            <a:r>
              <a:rPr lang="en-US" sz="1200" b="1" dirty="0" smtClean="0">
                <a:solidFill>
                  <a:srgbClr val="006AAC"/>
                </a:solidFill>
              </a:rPr>
              <a:t>Online:</a:t>
            </a:r>
          </a:p>
          <a:p>
            <a:r>
              <a:rPr lang="en-US" sz="1200" dirty="0" smtClean="0"/>
              <a:t>Visit </a:t>
            </a:r>
            <a:r>
              <a:rPr lang="en-US" sz="1100" dirty="0">
                <a:hlinkClick r:id="rId3"/>
              </a:rPr>
              <a:t>www.webassign.net/user_support/student/</a:t>
            </a:r>
            <a:r>
              <a:rPr lang="en-US" sz="1100" dirty="0"/>
              <a:t> </a:t>
            </a:r>
            <a:endParaRPr lang="en-US" sz="1100" dirty="0" smtClean="0"/>
          </a:p>
          <a:p>
            <a:endParaRPr lang="en-US" sz="1200" dirty="0"/>
          </a:p>
          <a:p>
            <a:r>
              <a:rPr lang="en-US" sz="1200" b="1" dirty="0" smtClean="0">
                <a:solidFill>
                  <a:srgbClr val="006AAC"/>
                </a:solidFill>
              </a:rPr>
              <a:t>Email:</a:t>
            </a:r>
          </a:p>
          <a:p>
            <a:r>
              <a:rPr lang="en-US" sz="1100" dirty="0">
                <a:hlinkClick r:id="rId4"/>
              </a:rPr>
              <a:t>student_help@webassign.net</a:t>
            </a:r>
            <a:endParaRPr lang="en-US" sz="1100" dirty="0"/>
          </a:p>
          <a:p>
            <a:endParaRPr lang="en-US" sz="1200" dirty="0"/>
          </a:p>
          <a:p>
            <a:r>
              <a:rPr lang="en-US" sz="1200" b="1" dirty="0" smtClean="0">
                <a:solidFill>
                  <a:srgbClr val="006AAC"/>
                </a:solidFill>
              </a:rPr>
              <a:t>Phone Support:</a:t>
            </a:r>
          </a:p>
          <a:p>
            <a:r>
              <a:rPr lang="en-US" sz="1200" dirty="0" smtClean="0"/>
              <a:t>Toll </a:t>
            </a:r>
            <a:r>
              <a:rPr lang="en-US" sz="1200" dirty="0"/>
              <a:t>free: (800) 955-8275</a:t>
            </a:r>
          </a:p>
          <a:p>
            <a:r>
              <a:rPr lang="en-US" sz="1200" dirty="0"/>
              <a:t>Local: (919) 829-8181</a:t>
            </a:r>
          </a:p>
          <a:p>
            <a:endParaRPr lang="en-US" sz="1200" dirty="0"/>
          </a:p>
          <a:p>
            <a:r>
              <a:rPr lang="en-US" sz="1200" dirty="0" smtClean="0"/>
              <a:t>Monday through Friday: 9am–10pm </a:t>
            </a:r>
            <a:r>
              <a:rPr lang="en-US" sz="1200" dirty="0"/>
              <a:t>ET</a:t>
            </a:r>
          </a:p>
          <a:p>
            <a:r>
              <a:rPr lang="en-US" sz="1200" dirty="0" smtClean="0"/>
              <a:t>Sunday: 11am–8pm </a:t>
            </a:r>
            <a:r>
              <a:rPr lang="en-US" sz="1200" dirty="0"/>
              <a:t>ET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930899" y="1584300"/>
            <a:ext cx="2891131" cy="1974900"/>
          </a:xfrm>
          <a:prstGeom prst="rect">
            <a:avLst/>
          </a:prstGeom>
          <a:noFill/>
        </p:spPr>
        <p:txBody>
          <a:bodyPr wrap="square" lIns="0" tIns="0" bIns="0" rtlCol="0">
            <a:spAutoFit/>
          </a:bodyPr>
          <a:lstStyle/>
          <a:p>
            <a:r>
              <a:rPr lang="en-US" sz="1200" dirty="0" smtClean="0"/>
              <a:t>24/7 live chat!</a:t>
            </a:r>
          </a:p>
          <a:p>
            <a:pPr>
              <a:spcAft>
                <a:spcPts val="1000"/>
              </a:spcAft>
            </a:pPr>
            <a:r>
              <a:rPr lang="en-US" sz="1200" dirty="0" smtClean="0">
                <a:hlinkClick r:id="rId5"/>
              </a:rPr>
              <a:t>www.cengage.com/support</a:t>
            </a:r>
            <a:endParaRPr lang="en-US" sz="1200" dirty="0"/>
          </a:p>
          <a:p>
            <a:pPr marL="171450" indent="-171450">
              <a:buFont typeface="Arial"/>
              <a:buChar char="•"/>
            </a:pPr>
            <a:r>
              <a:rPr lang="en-US" sz="1200" dirty="0" smtClean="0"/>
              <a:t>Sign in using your </a:t>
            </a:r>
            <a:r>
              <a:rPr lang="en-US" sz="1200" dirty="0" err="1" smtClean="0"/>
              <a:t>CengageBrain</a:t>
            </a:r>
            <a:r>
              <a:rPr lang="en-US" sz="1200" dirty="0" smtClean="0"/>
              <a:t> credentials and create a case.</a:t>
            </a:r>
          </a:p>
          <a:p>
            <a:pPr marL="171450" indent="-171450">
              <a:buFont typeface="Arial"/>
              <a:buChar char="•"/>
            </a:pPr>
            <a:r>
              <a:rPr lang="en-US" sz="1200" dirty="0" smtClean="0"/>
              <a:t>Once your case is submitted, you’ll receive access to 24/7 live chat! Or you can speak with an agent by calling the phone number provided upon your case submission.</a:t>
            </a:r>
          </a:p>
          <a:p>
            <a:endParaRPr lang="en-US" sz="1200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3117191" y="348839"/>
            <a:ext cx="5135880" cy="92333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b="1" dirty="0">
                <a:solidFill>
                  <a:schemeClr val="tx2"/>
                </a:solidFill>
              </a:rPr>
              <a:t>Have questions about your Enhanced WebAssign account?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9902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L Colors">
      <a:dk1>
        <a:sysClr val="windowText" lastClr="000000"/>
      </a:dk1>
      <a:lt1>
        <a:sysClr val="window" lastClr="FFFFFF"/>
      </a:lt1>
      <a:dk2>
        <a:srgbClr val="006AAC"/>
      </a:dk2>
      <a:lt2>
        <a:srgbClr val="EEEDDC"/>
      </a:lt2>
      <a:accent1>
        <a:srgbClr val="002038"/>
      </a:accent1>
      <a:accent2>
        <a:srgbClr val="90151F"/>
      </a:accent2>
      <a:accent3>
        <a:srgbClr val="58A735"/>
      </a:accent3>
      <a:accent4>
        <a:srgbClr val="E2952A"/>
      </a:accent4>
      <a:accent5>
        <a:srgbClr val="FAC945"/>
      </a:accent5>
      <a:accent6>
        <a:srgbClr val="B8CE27"/>
      </a:accent6>
      <a:hlink>
        <a:srgbClr val="0000FF"/>
      </a:hlink>
      <a:folHlink>
        <a:srgbClr val="800080"/>
      </a:folHlink>
    </a:clrScheme>
    <a:fontScheme name="Office 2">
      <a:majorFont>
        <a:latin typeface="OpenSans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OpenSans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2B6F4C870B5F742B6217DACD4BC1ACE" ma:contentTypeVersion="0" ma:contentTypeDescription="Create a new document." ma:contentTypeScope="" ma:versionID="eb7d6f5ea1ffc64e5f2a63720589aab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aa1222beb234debe96d12a98d24ff8a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B6F2769-7194-4217-93D3-3AF3A4742282}">
  <ds:schemaRefs>
    <ds:schemaRef ds:uri="http://schemas.microsoft.com/office/infopath/2007/PartnerControls"/>
    <ds:schemaRef ds:uri="http://purl.org/dc/dcmitype/"/>
    <ds:schemaRef ds:uri="http://www.w3.org/XML/1998/namespace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652E95D-D9D4-4532-99E2-CE63A6F6F71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FNEMasterTemplateForThemePreview.pptx</Template>
  <TotalTime>742</TotalTime>
  <Words>337</Words>
  <Application>Microsoft Office PowerPoint</Application>
  <PresentationFormat>On-screen Show (16:9)</PresentationFormat>
  <Paragraphs>67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OpenSans</vt:lpstr>
      <vt:lpstr>ヒラギノ角ゴ Pro W3</vt:lpstr>
      <vt:lpstr>Office Theme</vt:lpstr>
      <vt:lpstr>PowerPoint Presentation</vt:lpstr>
      <vt:lpstr>Enhanced WebAssign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</dc:creator>
  <cp:lastModifiedBy>Lewis, Madeline R</cp:lastModifiedBy>
  <cp:revision>113</cp:revision>
  <dcterms:created xsi:type="dcterms:W3CDTF">2010-04-12T23:12:02Z</dcterms:created>
  <dcterms:modified xsi:type="dcterms:W3CDTF">2014-12-19T20:34:40Z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0x010100D2B6F4C870B5F742B6217DACD4BC1ACE</vt:lpwstr>
  </property>
  <property fmtid="{D5CDD505-2E9C-101B-9397-08002B2CF9AE}" pid="3" name="_AdHocReviewCycleID">
    <vt:i4>-1010288534</vt:i4>
  </property>
  <property fmtid="{D5CDD505-2E9C-101B-9397-08002B2CF9AE}" pid="4" name="_NewReviewCycle">
    <vt:lpwstr/>
  </property>
  <property fmtid="{D5CDD505-2E9C-101B-9397-08002B2CF9AE}" pid="5" name="_EmailSubject">
    <vt:lpwstr>Getting Started Materials for EWA</vt:lpwstr>
  </property>
  <property fmtid="{D5CDD505-2E9C-101B-9397-08002B2CF9AE}" pid="6" name="_AuthorEmail">
    <vt:lpwstr>Libby.Shipp@cengage.com</vt:lpwstr>
  </property>
  <property fmtid="{D5CDD505-2E9C-101B-9397-08002B2CF9AE}" pid="7" name="_AuthorEmailDisplayName">
    <vt:lpwstr>Shipp, Libby</vt:lpwstr>
  </property>
  <property fmtid="{D5CDD505-2E9C-101B-9397-08002B2CF9AE}" pid="8" name="_PreviousAdHocReviewCycleID">
    <vt:i4>-510580055</vt:i4>
  </property>
</Properties>
</file>