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72" r:id="rId4"/>
    <p:sldId id="258" r:id="rId5"/>
    <p:sldId id="260" r:id="rId6"/>
    <p:sldId id="259" r:id="rId7"/>
    <p:sldId id="263" r:id="rId8"/>
    <p:sldId id="264" r:id="rId9"/>
    <p:sldId id="265" r:id="rId10"/>
    <p:sldId id="266" r:id="rId11"/>
    <p:sldId id="267" r:id="rId12"/>
    <p:sldId id="275" r:id="rId13"/>
    <p:sldId id="268" r:id="rId14"/>
    <p:sldId id="269" r:id="rId15"/>
    <p:sldId id="270" r:id="rId16"/>
    <p:sldId id="271"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3" autoAdjust="0"/>
    <p:restoredTop sz="94660"/>
  </p:normalViewPr>
  <p:slideViewPr>
    <p:cSldViewPr snapToGrid="0">
      <p:cViewPr varScale="1">
        <p:scale>
          <a:sx n="96" d="100"/>
          <a:sy n="96" d="100"/>
        </p:scale>
        <p:origin x="96" y="11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857B0A5-A4E9-4547-9556-99D70510A3B5}" type="datetimeFigureOut">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C19EB05-EA81-4053-9E2D-C999BF137B43}" type="slidenum">
              <a:rPr lang="en-US" smtClean="0"/>
              <a:pPr/>
              <a:t>‹#›</a:t>
            </a:fld>
            <a:endParaRPr lang="en-US"/>
          </a:p>
        </p:txBody>
      </p:sp>
    </p:spTree>
    <p:extLst>
      <p:ext uri="{BB962C8B-B14F-4D97-AF65-F5344CB8AC3E}">
        <p14:creationId xmlns:p14="http://schemas.microsoft.com/office/powerpoint/2010/main" val="2395809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57B0A5-A4E9-4547-9556-99D70510A3B5}" type="datetimeFigureOut">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C19EB05-EA81-4053-9E2D-C999BF137B43}" type="slidenum">
              <a:rPr lang="en-US" smtClean="0"/>
              <a:pPr/>
              <a:t>‹#›</a:t>
            </a:fld>
            <a:endParaRPr lang="en-US"/>
          </a:p>
        </p:txBody>
      </p:sp>
    </p:spTree>
    <p:extLst>
      <p:ext uri="{BB962C8B-B14F-4D97-AF65-F5344CB8AC3E}">
        <p14:creationId xmlns:p14="http://schemas.microsoft.com/office/powerpoint/2010/main" val="3992275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57B0A5-A4E9-4547-9556-99D70510A3B5}" type="datetimeFigureOut">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C19EB05-EA81-4053-9E2D-C999BF137B43}"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95067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857B0A5-A4E9-4547-9556-99D70510A3B5}" type="datetimeFigureOut">
              <a:rPr lang="en-US" smtClean="0"/>
              <a:pPr/>
              <a:t>4/21/2015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19EB05-EA81-4053-9E2D-C999BF137B43}" type="slidenum">
              <a:rPr lang="en-US" smtClean="0"/>
              <a:pPr/>
              <a:t>‹#›</a:t>
            </a:fld>
            <a:endParaRPr lang="en-US"/>
          </a:p>
        </p:txBody>
      </p:sp>
    </p:spTree>
    <p:extLst>
      <p:ext uri="{BB962C8B-B14F-4D97-AF65-F5344CB8AC3E}">
        <p14:creationId xmlns:p14="http://schemas.microsoft.com/office/powerpoint/2010/main" val="3951460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857B0A5-A4E9-4547-9556-99D70510A3B5}" type="datetimeFigureOut">
              <a:rPr lang="en-US" smtClean="0"/>
              <a:pPr/>
              <a:t>4/21/2015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19EB05-EA81-4053-9E2D-C999BF137B43}"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67498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857B0A5-A4E9-4547-9556-99D70510A3B5}" type="datetimeFigureOut">
              <a:rPr lang="en-US" smtClean="0"/>
              <a:pPr/>
              <a:t>4/21/2015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19EB05-EA81-4053-9E2D-C999BF137B43}" type="slidenum">
              <a:rPr lang="en-US" smtClean="0"/>
              <a:pPr/>
              <a:t>‹#›</a:t>
            </a:fld>
            <a:endParaRPr lang="en-US"/>
          </a:p>
        </p:txBody>
      </p:sp>
    </p:spTree>
    <p:extLst>
      <p:ext uri="{BB962C8B-B14F-4D97-AF65-F5344CB8AC3E}">
        <p14:creationId xmlns:p14="http://schemas.microsoft.com/office/powerpoint/2010/main" val="3628985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57B0A5-A4E9-4547-9556-99D70510A3B5}" type="datetimeFigureOut">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C19EB05-EA81-4053-9E2D-C999BF137B43}" type="slidenum">
              <a:rPr lang="en-US" smtClean="0"/>
              <a:pPr/>
              <a:t>‹#›</a:t>
            </a:fld>
            <a:endParaRPr lang="en-US"/>
          </a:p>
        </p:txBody>
      </p:sp>
    </p:spTree>
    <p:extLst>
      <p:ext uri="{BB962C8B-B14F-4D97-AF65-F5344CB8AC3E}">
        <p14:creationId xmlns:p14="http://schemas.microsoft.com/office/powerpoint/2010/main" val="3356750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57B0A5-A4E9-4547-9556-99D70510A3B5}" type="datetimeFigureOut">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C19EB05-EA81-4053-9E2D-C999BF137B43}" type="slidenum">
              <a:rPr lang="en-US" smtClean="0"/>
              <a:pPr/>
              <a:t>‹#›</a:t>
            </a:fld>
            <a:endParaRPr lang="en-US"/>
          </a:p>
        </p:txBody>
      </p:sp>
    </p:spTree>
    <p:extLst>
      <p:ext uri="{BB962C8B-B14F-4D97-AF65-F5344CB8AC3E}">
        <p14:creationId xmlns:p14="http://schemas.microsoft.com/office/powerpoint/2010/main" val="3377751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57B0A5-A4E9-4547-9556-99D70510A3B5}" type="datetimeFigureOut">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C19EB05-EA81-4053-9E2D-C999BF137B43}" type="slidenum">
              <a:rPr lang="en-US" smtClean="0"/>
              <a:pPr/>
              <a:t>‹#›</a:t>
            </a:fld>
            <a:endParaRPr lang="en-US"/>
          </a:p>
        </p:txBody>
      </p:sp>
    </p:spTree>
    <p:extLst>
      <p:ext uri="{BB962C8B-B14F-4D97-AF65-F5344CB8AC3E}">
        <p14:creationId xmlns:p14="http://schemas.microsoft.com/office/powerpoint/2010/main" val="1302859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57B0A5-A4E9-4547-9556-99D70510A3B5}" type="datetimeFigureOut">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C19EB05-EA81-4053-9E2D-C999BF137B43}" type="slidenum">
              <a:rPr lang="en-US" smtClean="0"/>
              <a:pPr/>
              <a:t>‹#›</a:t>
            </a:fld>
            <a:endParaRPr lang="en-US"/>
          </a:p>
        </p:txBody>
      </p:sp>
    </p:spTree>
    <p:extLst>
      <p:ext uri="{BB962C8B-B14F-4D97-AF65-F5344CB8AC3E}">
        <p14:creationId xmlns:p14="http://schemas.microsoft.com/office/powerpoint/2010/main" val="1527746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857B0A5-A4E9-4547-9556-99D70510A3B5}" type="datetimeFigureOut">
              <a:rPr lang="en-US" smtClean="0"/>
              <a:pPr/>
              <a:t>4/21/2015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C19EB05-EA81-4053-9E2D-C999BF137B43}" type="slidenum">
              <a:rPr lang="en-US" smtClean="0"/>
              <a:pPr/>
              <a:t>‹#›</a:t>
            </a:fld>
            <a:endParaRPr lang="en-US"/>
          </a:p>
        </p:txBody>
      </p:sp>
    </p:spTree>
    <p:extLst>
      <p:ext uri="{BB962C8B-B14F-4D97-AF65-F5344CB8AC3E}">
        <p14:creationId xmlns:p14="http://schemas.microsoft.com/office/powerpoint/2010/main" val="2355507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57B0A5-A4E9-4547-9556-99D70510A3B5}" type="datetimeFigureOut">
              <a:rPr lang="en-US" smtClean="0"/>
              <a:pPr/>
              <a:t>4/21/2015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C19EB05-EA81-4053-9E2D-C999BF137B43}" type="slidenum">
              <a:rPr lang="en-US" smtClean="0"/>
              <a:pPr/>
              <a:t>‹#›</a:t>
            </a:fld>
            <a:endParaRPr lang="en-US"/>
          </a:p>
        </p:txBody>
      </p:sp>
    </p:spTree>
    <p:extLst>
      <p:ext uri="{BB962C8B-B14F-4D97-AF65-F5344CB8AC3E}">
        <p14:creationId xmlns:p14="http://schemas.microsoft.com/office/powerpoint/2010/main" val="1369954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857B0A5-A4E9-4547-9556-99D70510A3B5}" type="datetimeFigureOut">
              <a:rPr lang="en-US" smtClean="0"/>
              <a:pPr/>
              <a:t>4/21/2015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C19EB05-EA81-4053-9E2D-C999BF137B43}" type="slidenum">
              <a:rPr lang="en-US" smtClean="0"/>
              <a:pPr/>
              <a:t>‹#›</a:t>
            </a:fld>
            <a:endParaRPr lang="en-US"/>
          </a:p>
        </p:txBody>
      </p:sp>
    </p:spTree>
    <p:extLst>
      <p:ext uri="{BB962C8B-B14F-4D97-AF65-F5344CB8AC3E}">
        <p14:creationId xmlns:p14="http://schemas.microsoft.com/office/powerpoint/2010/main" val="3683016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7B0A5-A4E9-4547-9556-99D70510A3B5}" type="datetimeFigureOut">
              <a:rPr lang="en-US" smtClean="0"/>
              <a:pPr/>
              <a:t>4/21/2015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C19EB05-EA81-4053-9E2D-C999BF137B43}" type="slidenum">
              <a:rPr lang="en-US" smtClean="0"/>
              <a:pPr/>
              <a:t>‹#›</a:t>
            </a:fld>
            <a:endParaRPr lang="en-US"/>
          </a:p>
        </p:txBody>
      </p:sp>
    </p:spTree>
    <p:extLst>
      <p:ext uri="{BB962C8B-B14F-4D97-AF65-F5344CB8AC3E}">
        <p14:creationId xmlns:p14="http://schemas.microsoft.com/office/powerpoint/2010/main" val="3638161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57B0A5-A4E9-4547-9556-99D70510A3B5}" type="datetimeFigureOut">
              <a:rPr lang="en-US" smtClean="0"/>
              <a:pPr/>
              <a:t>4/21/2015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C19EB05-EA81-4053-9E2D-C999BF137B43}" type="slidenum">
              <a:rPr lang="en-US" smtClean="0"/>
              <a:pPr/>
              <a:t>‹#›</a:t>
            </a:fld>
            <a:endParaRPr lang="en-US"/>
          </a:p>
        </p:txBody>
      </p:sp>
    </p:spTree>
    <p:extLst>
      <p:ext uri="{BB962C8B-B14F-4D97-AF65-F5344CB8AC3E}">
        <p14:creationId xmlns:p14="http://schemas.microsoft.com/office/powerpoint/2010/main" val="1578721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57B0A5-A4E9-4547-9556-99D70510A3B5}" type="datetimeFigureOut">
              <a:rPr lang="en-US" smtClean="0"/>
              <a:pPr/>
              <a:t>4/21/2015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19EB05-EA81-4053-9E2D-C999BF137B43}" type="slidenum">
              <a:rPr lang="en-US" smtClean="0"/>
              <a:pPr/>
              <a:t>‹#›</a:t>
            </a:fld>
            <a:endParaRPr lang="en-US"/>
          </a:p>
        </p:txBody>
      </p:sp>
    </p:spTree>
    <p:extLst>
      <p:ext uri="{BB962C8B-B14F-4D97-AF65-F5344CB8AC3E}">
        <p14:creationId xmlns:p14="http://schemas.microsoft.com/office/powerpoint/2010/main" val="2004275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857B0A5-A4E9-4547-9556-99D70510A3B5}" type="datetimeFigureOut">
              <a:rPr lang="en-US" smtClean="0"/>
              <a:pPr/>
              <a:t>4/21/2015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C19EB05-EA81-4053-9E2D-C999BF137B43}" type="slidenum">
              <a:rPr lang="en-US" smtClean="0"/>
              <a:pPr/>
              <a:t>‹#›</a:t>
            </a:fld>
            <a:endParaRPr lang="en-US"/>
          </a:p>
        </p:txBody>
      </p:sp>
    </p:spTree>
    <p:extLst>
      <p:ext uri="{BB962C8B-B14F-4D97-AF65-F5344CB8AC3E}">
        <p14:creationId xmlns:p14="http://schemas.microsoft.com/office/powerpoint/2010/main" val="355244820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d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df"/><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hyperlink" Target="http://www.ms.uky.edu/~lee/beaumont/beaumont.html" TargetMode="External"/><Relationship Id="rId2" Type="http://schemas.openxmlformats.org/officeDocument/2006/relationships/hyperlink" Target="http://www.ms.uky.edu/~lee/jessieclark/jessieclark.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d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sketchup.com/"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picasaweb.google.com/gallery.sketchup/EducationK12#534061459879228741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Transformational Geometry Applied Through the Use of </a:t>
            </a:r>
            <a:r>
              <a:rPr lang="en-US" dirty="0" err="1" smtClean="0"/>
              <a:t>SketchUp</a:t>
            </a:r>
            <a:r>
              <a:rPr lang="en-US" dirty="0" smtClean="0"/>
              <a:t/>
            </a:r>
            <a:br>
              <a:rPr lang="en-US" dirty="0" smtClean="0"/>
            </a:br>
            <a:endParaRPr lang="en-US" dirty="0"/>
          </a:p>
        </p:txBody>
      </p:sp>
      <p:sp>
        <p:nvSpPr>
          <p:cNvPr id="3" name="Subtitle 2"/>
          <p:cNvSpPr>
            <a:spLocks noGrp="1"/>
          </p:cNvSpPr>
          <p:nvPr>
            <p:ph type="subTitle" idx="1"/>
          </p:nvPr>
        </p:nvSpPr>
        <p:spPr/>
        <p:txBody>
          <a:bodyPr>
            <a:normAutofit/>
          </a:bodyPr>
          <a:lstStyle/>
          <a:p>
            <a:r>
              <a:rPr lang="en-US" dirty="0" smtClean="0"/>
              <a:t>Dr. Carl Lee – University of Kentucky</a:t>
            </a:r>
          </a:p>
          <a:p>
            <a:r>
              <a:rPr lang="en-US" dirty="0" smtClean="0"/>
              <a:t>Dr. Craig Schroeder – Fayette County Public Schools</a:t>
            </a:r>
            <a:endParaRPr lang="en-US" dirty="0"/>
          </a:p>
        </p:txBody>
      </p:sp>
      <p:pic>
        <p:nvPicPr>
          <p:cNvPr id="4" name="Picture 3" descr="net"/>
          <p:cNvPicPr/>
          <p:nvPr/>
        </p:nvPicPr>
        <p:blipFill>
          <a:blip r:embed="rId2" cstate="print"/>
          <a:srcRect/>
          <a:stretch>
            <a:fillRect/>
          </a:stretch>
        </p:blipFill>
        <p:spPr bwMode="auto">
          <a:xfrm>
            <a:off x="7384842" y="3260034"/>
            <a:ext cx="3150636" cy="1779105"/>
          </a:xfrm>
          <a:prstGeom prst="rect">
            <a:avLst/>
          </a:prstGeom>
          <a:noFill/>
          <a:ln w="9525">
            <a:noFill/>
            <a:miter lim="800000"/>
            <a:headEnd/>
            <a:tailEnd/>
          </a:ln>
        </p:spPr>
      </p:pic>
    </p:spTree>
    <p:extLst>
      <p:ext uri="{BB962C8B-B14F-4D97-AF65-F5344CB8AC3E}">
        <p14:creationId xmlns:p14="http://schemas.microsoft.com/office/powerpoint/2010/main" val="2507800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SketchUp</a:t>
            </a:r>
            <a:r>
              <a:rPr lang="en-US" dirty="0" smtClean="0"/>
              <a:t> Transformations</a:t>
            </a:r>
            <a:endParaRPr lang="en-US" dirty="0"/>
          </a:p>
        </p:txBody>
      </p:sp>
      <p:sp>
        <p:nvSpPr>
          <p:cNvPr id="3" name="Content Placeholder 2"/>
          <p:cNvSpPr>
            <a:spLocks noGrp="1"/>
          </p:cNvSpPr>
          <p:nvPr>
            <p:ph idx="1"/>
          </p:nvPr>
        </p:nvSpPr>
        <p:spPr/>
        <p:txBody>
          <a:bodyPr>
            <a:normAutofit/>
          </a:bodyPr>
          <a:lstStyle/>
          <a:p>
            <a:r>
              <a:rPr lang="en-US" dirty="0" smtClean="0"/>
              <a:t>Translate (Move)</a:t>
            </a:r>
            <a:endParaRPr lang="en-US" dirty="0"/>
          </a:p>
          <a:p>
            <a:endParaRPr lang="en-US" dirty="0"/>
          </a:p>
        </p:txBody>
      </p:sp>
      <p:pic>
        <p:nvPicPr>
          <p:cNvPr id="6" name="Picture 5" descr="challenge7b.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3890081" y="-183595"/>
            <a:ext cx="6806132" cy="8807935"/>
          </a:xfrm>
          <a:prstGeom prst="rect">
            <a:avLst/>
          </a:prstGeom>
        </p:spPr>
      </p:pic>
    </p:spTree>
    <p:extLst>
      <p:ext uri="{BB962C8B-B14F-4D97-AF65-F5344CB8AC3E}">
        <p14:creationId xmlns:p14="http://schemas.microsoft.com/office/powerpoint/2010/main" val="3735491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SketchUp</a:t>
            </a:r>
            <a:r>
              <a:rPr lang="en-US" dirty="0" smtClean="0"/>
              <a:t> Transformations</a:t>
            </a:r>
            <a:endParaRPr lang="en-US" dirty="0"/>
          </a:p>
        </p:txBody>
      </p:sp>
      <p:sp>
        <p:nvSpPr>
          <p:cNvPr id="3" name="Content Placeholder 2"/>
          <p:cNvSpPr>
            <a:spLocks noGrp="1"/>
          </p:cNvSpPr>
          <p:nvPr>
            <p:ph idx="1"/>
          </p:nvPr>
        </p:nvSpPr>
        <p:spPr/>
        <p:txBody>
          <a:bodyPr>
            <a:normAutofit/>
          </a:bodyPr>
          <a:lstStyle/>
          <a:p>
            <a:r>
              <a:rPr lang="en-US" dirty="0" smtClean="0"/>
              <a:t>Rotate</a:t>
            </a:r>
            <a:endParaRPr lang="en-US" dirty="0"/>
          </a:p>
          <a:p>
            <a:endParaRPr lang="en-US" dirty="0"/>
          </a:p>
        </p:txBody>
      </p:sp>
      <p:pic>
        <p:nvPicPr>
          <p:cNvPr id="4" name="Picture 3" descr="pillars"/>
          <p:cNvPicPr/>
          <p:nvPr/>
        </p:nvPicPr>
        <p:blipFill>
          <a:blip r:embed="rId2" cstate="print"/>
          <a:srcRect/>
          <a:stretch>
            <a:fillRect/>
          </a:stretch>
        </p:blipFill>
        <p:spPr bwMode="auto">
          <a:xfrm>
            <a:off x="2589212" y="2703444"/>
            <a:ext cx="3851345" cy="2445026"/>
          </a:xfrm>
          <a:prstGeom prst="rect">
            <a:avLst/>
          </a:prstGeom>
          <a:noFill/>
          <a:ln w="9525">
            <a:noFill/>
            <a:miter lim="800000"/>
            <a:headEnd/>
            <a:tailEnd/>
          </a:ln>
        </p:spPr>
      </p:pic>
      <p:pic>
        <p:nvPicPr>
          <p:cNvPr id="5" name="Picture 4" descr="castle"/>
          <p:cNvPicPr/>
          <p:nvPr/>
        </p:nvPicPr>
        <p:blipFill>
          <a:blip r:embed="rId3" cstate="print"/>
          <a:srcRect/>
          <a:stretch>
            <a:fillRect/>
          </a:stretch>
        </p:blipFill>
        <p:spPr bwMode="auto">
          <a:xfrm>
            <a:off x="6798365" y="3419061"/>
            <a:ext cx="4522304" cy="2869848"/>
          </a:xfrm>
          <a:prstGeom prst="rect">
            <a:avLst/>
          </a:prstGeom>
          <a:noFill/>
          <a:ln w="9525">
            <a:noFill/>
            <a:miter lim="800000"/>
            <a:headEnd/>
            <a:tailEnd/>
          </a:ln>
        </p:spPr>
      </p:pic>
    </p:spTree>
    <p:extLst>
      <p:ext uri="{BB962C8B-B14F-4D97-AF65-F5344CB8AC3E}">
        <p14:creationId xmlns:p14="http://schemas.microsoft.com/office/powerpoint/2010/main" val="1831758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SketchUp</a:t>
            </a:r>
            <a:r>
              <a:rPr lang="en-US" dirty="0" smtClean="0"/>
              <a:t> Transformations</a:t>
            </a:r>
            <a:endParaRPr lang="en-US" dirty="0"/>
          </a:p>
        </p:txBody>
      </p:sp>
      <p:sp>
        <p:nvSpPr>
          <p:cNvPr id="3" name="Content Placeholder 2"/>
          <p:cNvSpPr>
            <a:spLocks noGrp="1"/>
          </p:cNvSpPr>
          <p:nvPr>
            <p:ph idx="1"/>
          </p:nvPr>
        </p:nvSpPr>
        <p:spPr/>
        <p:txBody>
          <a:bodyPr>
            <a:normAutofit/>
          </a:bodyPr>
          <a:lstStyle/>
          <a:p>
            <a:r>
              <a:rPr lang="en-US" dirty="0" smtClean="0"/>
              <a:t>Reflect</a:t>
            </a:r>
          </a:p>
          <a:p>
            <a:endParaRPr lang="en-US" dirty="0"/>
          </a:p>
        </p:txBody>
      </p:sp>
      <p:pic>
        <p:nvPicPr>
          <p:cNvPr id="5" name="Picture 4" descr="reflect.jpg"/>
          <p:cNvPicPr>
            <a:picLocks noChangeAspect="1"/>
          </p:cNvPicPr>
          <p:nvPr/>
        </p:nvPicPr>
        <p:blipFill>
          <a:blip r:embed="rId2"/>
          <a:stretch>
            <a:fillRect/>
          </a:stretch>
        </p:blipFill>
        <p:spPr>
          <a:xfrm>
            <a:off x="4697764" y="2246827"/>
            <a:ext cx="6541717" cy="3788868"/>
          </a:xfrm>
          <a:prstGeom prst="rect">
            <a:avLst/>
          </a:prstGeom>
        </p:spPr>
      </p:pic>
    </p:spTree>
    <p:extLst>
      <p:ext uri="{BB962C8B-B14F-4D97-AF65-F5344CB8AC3E}">
        <p14:creationId xmlns:p14="http://schemas.microsoft.com/office/powerpoint/2010/main" val="1831758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SketchUp</a:t>
            </a:r>
            <a:r>
              <a:rPr lang="en-US" dirty="0" smtClean="0"/>
              <a:t> Transformations</a:t>
            </a:r>
            <a:endParaRPr lang="en-US" dirty="0"/>
          </a:p>
        </p:txBody>
      </p:sp>
      <p:sp>
        <p:nvSpPr>
          <p:cNvPr id="3" name="Content Placeholder 2"/>
          <p:cNvSpPr>
            <a:spLocks noGrp="1"/>
          </p:cNvSpPr>
          <p:nvPr>
            <p:ph idx="1"/>
          </p:nvPr>
        </p:nvSpPr>
        <p:spPr/>
        <p:txBody>
          <a:bodyPr>
            <a:normAutofit/>
          </a:bodyPr>
          <a:lstStyle/>
          <a:p>
            <a:r>
              <a:rPr lang="en-US" dirty="0" smtClean="0"/>
              <a:t>Scale</a:t>
            </a:r>
            <a:endParaRPr lang="en-US" dirty="0"/>
          </a:p>
          <a:p>
            <a:endParaRPr lang="en-US" dirty="0"/>
          </a:p>
        </p:txBody>
      </p:sp>
      <p:pic>
        <p:nvPicPr>
          <p:cNvPr id="4" name="Picture 3" descr="sierpinski"/>
          <p:cNvPicPr/>
          <p:nvPr/>
        </p:nvPicPr>
        <p:blipFill>
          <a:blip r:embed="rId2" cstate="print"/>
          <a:srcRect/>
          <a:stretch>
            <a:fillRect/>
          </a:stretch>
        </p:blipFill>
        <p:spPr bwMode="auto">
          <a:xfrm>
            <a:off x="3370367" y="2584484"/>
            <a:ext cx="4250111" cy="3795408"/>
          </a:xfrm>
          <a:prstGeom prst="rect">
            <a:avLst/>
          </a:prstGeom>
          <a:noFill/>
          <a:ln w="9525">
            <a:noFill/>
            <a:miter lim="800000"/>
            <a:headEnd/>
            <a:tailEnd/>
          </a:ln>
        </p:spPr>
      </p:pic>
      <p:pic>
        <p:nvPicPr>
          <p:cNvPr id="5" name="Picture 4" descr="sierpinskib.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8036918" y="1407555"/>
            <a:ext cx="3830438" cy="4957037"/>
          </a:xfrm>
          <a:prstGeom prst="rect">
            <a:avLst/>
          </a:prstGeom>
        </p:spPr>
      </p:pic>
    </p:spTree>
    <p:extLst>
      <p:ext uri="{BB962C8B-B14F-4D97-AF65-F5344CB8AC3E}">
        <p14:creationId xmlns:p14="http://schemas.microsoft.com/office/powerpoint/2010/main" val="1997011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SketchUp</a:t>
            </a:r>
            <a:r>
              <a:rPr lang="en-US" dirty="0" smtClean="0"/>
              <a:t> Transformations</a:t>
            </a:r>
            <a:endParaRPr lang="en-US" dirty="0"/>
          </a:p>
        </p:txBody>
      </p:sp>
      <p:sp>
        <p:nvSpPr>
          <p:cNvPr id="3" name="Content Placeholder 2"/>
          <p:cNvSpPr>
            <a:spLocks noGrp="1"/>
          </p:cNvSpPr>
          <p:nvPr>
            <p:ph idx="1"/>
          </p:nvPr>
        </p:nvSpPr>
        <p:spPr/>
        <p:txBody>
          <a:bodyPr>
            <a:normAutofit/>
          </a:bodyPr>
          <a:lstStyle/>
          <a:p>
            <a:r>
              <a:rPr lang="en-US" dirty="0" smtClean="0"/>
              <a:t>Prism</a:t>
            </a:r>
            <a:endParaRPr lang="en-US" dirty="0"/>
          </a:p>
          <a:p>
            <a:endParaRPr lang="en-US" dirty="0"/>
          </a:p>
        </p:txBody>
      </p:sp>
      <p:pic>
        <p:nvPicPr>
          <p:cNvPr id="7" name="Picture 6" descr="challenge1b.jpg"/>
          <p:cNvPicPr>
            <a:picLocks noChangeAspect="1"/>
          </p:cNvPicPr>
          <p:nvPr/>
        </p:nvPicPr>
        <p:blipFill>
          <a:blip r:embed="rId2"/>
          <a:stretch>
            <a:fillRect/>
          </a:stretch>
        </p:blipFill>
        <p:spPr>
          <a:xfrm>
            <a:off x="4691993" y="1694078"/>
            <a:ext cx="5055486" cy="4695115"/>
          </a:xfrm>
          <a:prstGeom prst="rect">
            <a:avLst/>
          </a:prstGeom>
        </p:spPr>
      </p:pic>
    </p:spTree>
    <p:extLst>
      <p:ext uri="{BB962C8B-B14F-4D97-AF65-F5344CB8AC3E}">
        <p14:creationId xmlns:p14="http://schemas.microsoft.com/office/powerpoint/2010/main" val="2895418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SketchUp</a:t>
            </a:r>
            <a:r>
              <a:rPr lang="en-US" dirty="0" smtClean="0"/>
              <a:t> Transformations</a:t>
            </a:r>
            <a:endParaRPr lang="en-US" dirty="0"/>
          </a:p>
        </p:txBody>
      </p:sp>
      <p:sp>
        <p:nvSpPr>
          <p:cNvPr id="3" name="Content Placeholder 2"/>
          <p:cNvSpPr>
            <a:spLocks noGrp="1"/>
          </p:cNvSpPr>
          <p:nvPr>
            <p:ph idx="1"/>
          </p:nvPr>
        </p:nvSpPr>
        <p:spPr/>
        <p:txBody>
          <a:bodyPr>
            <a:normAutofit/>
          </a:bodyPr>
          <a:lstStyle/>
          <a:p>
            <a:r>
              <a:rPr lang="en-US" dirty="0" smtClean="0"/>
              <a:t>Extruding a shape along a curve</a:t>
            </a:r>
            <a:endParaRPr lang="en-US" dirty="0"/>
          </a:p>
          <a:p>
            <a:endParaRPr lang="en-US" dirty="0"/>
          </a:p>
        </p:txBody>
      </p:sp>
      <p:pic>
        <p:nvPicPr>
          <p:cNvPr id="4" name="Picture 3" descr="rings"/>
          <p:cNvPicPr/>
          <p:nvPr/>
        </p:nvPicPr>
        <p:blipFill>
          <a:blip r:embed="rId2" cstate="print"/>
          <a:srcRect/>
          <a:stretch>
            <a:fillRect/>
          </a:stretch>
        </p:blipFill>
        <p:spPr bwMode="auto">
          <a:xfrm>
            <a:off x="7123965" y="4164495"/>
            <a:ext cx="4137069" cy="2564296"/>
          </a:xfrm>
          <a:prstGeom prst="rect">
            <a:avLst/>
          </a:prstGeom>
          <a:noFill/>
          <a:ln w="9525">
            <a:noFill/>
            <a:miter lim="800000"/>
            <a:headEnd/>
            <a:tailEnd/>
          </a:ln>
        </p:spPr>
      </p:pic>
      <p:pic>
        <p:nvPicPr>
          <p:cNvPr id="5" name="Picture 4"/>
          <p:cNvPicPr>
            <a:picLocks noChangeAspect="1"/>
          </p:cNvPicPr>
          <p:nvPr/>
        </p:nvPicPr>
        <p:blipFill>
          <a:blip r:embed="rId3"/>
          <a:stretch>
            <a:fillRect/>
          </a:stretch>
        </p:blipFill>
        <p:spPr>
          <a:xfrm>
            <a:off x="7343852" y="1337952"/>
            <a:ext cx="3828620" cy="2426418"/>
          </a:xfrm>
          <a:prstGeom prst="rect">
            <a:avLst/>
          </a:prstGeom>
        </p:spPr>
      </p:pic>
      <p:pic>
        <p:nvPicPr>
          <p:cNvPr id="6" name="Picture 5"/>
          <p:cNvPicPr>
            <a:picLocks noChangeAspect="1"/>
          </p:cNvPicPr>
          <p:nvPr/>
        </p:nvPicPr>
        <p:blipFill>
          <a:blip r:embed="rId4"/>
          <a:stretch>
            <a:fillRect/>
          </a:stretch>
        </p:blipFill>
        <p:spPr>
          <a:xfrm>
            <a:off x="2701466" y="3062999"/>
            <a:ext cx="4310246" cy="2481287"/>
          </a:xfrm>
          <a:prstGeom prst="rect">
            <a:avLst/>
          </a:prstGeom>
        </p:spPr>
      </p:pic>
    </p:spTree>
    <p:extLst>
      <p:ext uri="{BB962C8B-B14F-4D97-AF65-F5344CB8AC3E}">
        <p14:creationId xmlns:p14="http://schemas.microsoft.com/office/powerpoint/2010/main" val="22042665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a:t>
            </a:r>
            <a:r>
              <a:rPr lang="en-US" dirty="0" smtClean="0"/>
              <a:t>School Student Projects</a:t>
            </a:r>
            <a:endParaRPr lang="en-US" dirty="0"/>
          </a:p>
        </p:txBody>
      </p:sp>
      <p:sp>
        <p:nvSpPr>
          <p:cNvPr id="4" name="Content Placeholder 3"/>
          <p:cNvSpPr>
            <a:spLocks noGrp="1"/>
          </p:cNvSpPr>
          <p:nvPr>
            <p:ph idx="1"/>
          </p:nvPr>
        </p:nvSpPr>
        <p:spPr/>
        <p:txBody>
          <a:bodyPr/>
          <a:lstStyle/>
          <a:p>
            <a:r>
              <a:rPr lang="en-US" dirty="0"/>
              <a:t>Jessie Clark Geometry Project:  </a:t>
            </a:r>
            <a:br>
              <a:rPr lang="en-US" dirty="0"/>
            </a:br>
            <a:r>
              <a:rPr lang="en-US" u="sng" dirty="0">
                <a:hlinkClick r:id="rId2"/>
              </a:rPr>
              <a:t>http://www.ms.uky.edu/~lee/jessieclark/jessieclark.html</a:t>
            </a:r>
            <a:endParaRPr lang="en-US" dirty="0"/>
          </a:p>
          <a:p>
            <a:r>
              <a:rPr lang="en-US" dirty="0"/>
              <a:t>Beaumont Geometry Project:  </a:t>
            </a:r>
            <a:br>
              <a:rPr lang="en-US" dirty="0"/>
            </a:br>
            <a:r>
              <a:rPr lang="en-US" u="sng" dirty="0">
                <a:hlinkClick r:id="rId3"/>
              </a:rPr>
              <a:t>http://www.ms.uky.edu/~lee/beaumont/beaumont.html</a:t>
            </a:r>
            <a:endParaRPr lang="en-US" dirty="0"/>
          </a:p>
        </p:txBody>
      </p:sp>
    </p:spTree>
    <p:extLst>
      <p:ext uri="{BB962C8B-B14F-4D97-AF65-F5344CB8AC3E}">
        <p14:creationId xmlns:p14="http://schemas.microsoft.com/office/powerpoint/2010/main" val="42647425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 students said…What was the design process you used?</a:t>
            </a:r>
            <a:endParaRPr lang="en-US" dirty="0"/>
          </a:p>
        </p:txBody>
      </p:sp>
      <p:sp>
        <p:nvSpPr>
          <p:cNvPr id="3" name="Content Placeholder 2"/>
          <p:cNvSpPr>
            <a:spLocks noGrp="1"/>
          </p:cNvSpPr>
          <p:nvPr>
            <p:ph idx="1"/>
          </p:nvPr>
        </p:nvSpPr>
        <p:spPr/>
        <p:txBody>
          <a:bodyPr/>
          <a:lstStyle/>
          <a:p>
            <a:pPr lvl="1"/>
            <a:r>
              <a:rPr lang="en-US" dirty="0"/>
              <a:t>Decide what type of classroom you wish to build (I did an Anatomy/Chemistry room)</a:t>
            </a:r>
          </a:p>
          <a:p>
            <a:pPr lvl="1"/>
            <a:r>
              <a:rPr lang="en-US" dirty="0"/>
              <a:t>Go to</a:t>
            </a:r>
            <a:r>
              <a:rPr lang="en-US" dirty="0" smtClean="0"/>
              <a:t> </a:t>
            </a:r>
            <a:r>
              <a:rPr lang="en-US" dirty="0" err="1" smtClean="0"/>
              <a:t>google</a:t>
            </a:r>
            <a:r>
              <a:rPr lang="en-US" dirty="0" smtClean="0"/>
              <a:t> </a:t>
            </a:r>
            <a:r>
              <a:rPr lang="en-US" dirty="0"/>
              <a:t>images for inspiration on other rooms of the same subject</a:t>
            </a:r>
          </a:p>
          <a:p>
            <a:pPr lvl="1"/>
            <a:r>
              <a:rPr lang="en-US" dirty="0"/>
              <a:t>Collect 2-3 pictures of your liking before making a rough sketch on paper of your room (tables mostly)</a:t>
            </a:r>
          </a:p>
          <a:p>
            <a:pPr lvl="1"/>
            <a:r>
              <a:rPr lang="en-US" dirty="0"/>
              <a:t>Begin your classroom and add the simple structures</a:t>
            </a:r>
          </a:p>
          <a:p>
            <a:pPr lvl="1"/>
            <a:r>
              <a:rPr lang="en-US" dirty="0"/>
              <a:t>Research on equipment used in your classroom and either make or add it in ( I had autoclaves, </a:t>
            </a:r>
            <a:r>
              <a:rPr lang="en-US" dirty="0" err="1"/>
              <a:t>freezers,incubators,microscopes,bacterial</a:t>
            </a:r>
            <a:r>
              <a:rPr lang="en-US" dirty="0"/>
              <a:t> shakers </a:t>
            </a:r>
            <a:r>
              <a:rPr lang="en-US" dirty="0" err="1" smtClean="0"/>
              <a:t>ect</a:t>
            </a:r>
            <a:r>
              <a:rPr lang="en-US" dirty="0" smtClean="0"/>
              <a:t>.</a:t>
            </a:r>
            <a:r>
              <a:rPr lang="en-US" dirty="0"/>
              <a:t>) [sic]</a:t>
            </a:r>
          </a:p>
          <a:p>
            <a:pPr lvl="1"/>
            <a:r>
              <a:rPr lang="en-US" dirty="0"/>
              <a:t>Place equipment and tweak to your liking</a:t>
            </a:r>
          </a:p>
          <a:p>
            <a:endParaRPr lang="en-US" dirty="0"/>
          </a:p>
        </p:txBody>
      </p:sp>
    </p:spTree>
    <p:extLst>
      <p:ext uri="{BB962C8B-B14F-4D97-AF65-F5344CB8AC3E}">
        <p14:creationId xmlns:p14="http://schemas.microsoft.com/office/powerpoint/2010/main" val="4130958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the students said…How would you use </a:t>
            </a:r>
            <a:r>
              <a:rPr lang="en-US" dirty="0" err="1" smtClean="0"/>
              <a:t>SketchUp</a:t>
            </a:r>
            <a:r>
              <a:rPr lang="en-US" dirty="0"/>
              <a:t>?</a:t>
            </a:r>
          </a:p>
        </p:txBody>
      </p:sp>
      <p:sp>
        <p:nvSpPr>
          <p:cNvPr id="3" name="Content Placeholder 2"/>
          <p:cNvSpPr>
            <a:spLocks noGrp="1"/>
          </p:cNvSpPr>
          <p:nvPr>
            <p:ph idx="1"/>
          </p:nvPr>
        </p:nvSpPr>
        <p:spPr/>
        <p:txBody>
          <a:bodyPr/>
          <a:lstStyle/>
          <a:p>
            <a:r>
              <a:rPr lang="en-US" dirty="0" smtClean="0"/>
              <a:t>Architectural design</a:t>
            </a:r>
          </a:p>
          <a:p>
            <a:r>
              <a:rPr lang="en-US" dirty="0" smtClean="0"/>
              <a:t>Use it to create an object through the use of a digital net</a:t>
            </a:r>
          </a:p>
          <a:p>
            <a:r>
              <a:rPr lang="en-US" dirty="0" smtClean="0"/>
              <a:t>Model a place described in a literary story</a:t>
            </a:r>
          </a:p>
          <a:p>
            <a:r>
              <a:rPr lang="en-US" dirty="0" smtClean="0"/>
              <a:t>Use to create models for science fair project</a:t>
            </a:r>
          </a:p>
          <a:p>
            <a:r>
              <a:rPr lang="en-US" dirty="0" smtClean="0"/>
              <a:t>Tinker and have fun!</a:t>
            </a:r>
          </a:p>
          <a:p>
            <a:endParaRPr lang="en-US" dirty="0"/>
          </a:p>
          <a:p>
            <a:r>
              <a:rPr lang="en-US" dirty="0" smtClean="0"/>
              <a:t>All students reported they would enroll in an elective based solely on </a:t>
            </a:r>
            <a:r>
              <a:rPr lang="en-US" dirty="0" err="1" smtClean="0"/>
              <a:t>SketchUp</a:t>
            </a:r>
            <a:endParaRPr lang="en-US" dirty="0" smtClean="0"/>
          </a:p>
          <a:p>
            <a:r>
              <a:rPr lang="en-US" dirty="0" smtClean="0"/>
              <a:t>All felt confident they could use the program to design their own home</a:t>
            </a:r>
            <a:endParaRPr lang="en-US" dirty="0"/>
          </a:p>
        </p:txBody>
      </p:sp>
    </p:spTree>
    <p:extLst>
      <p:ext uri="{BB962C8B-B14F-4D97-AF65-F5344CB8AC3E}">
        <p14:creationId xmlns:p14="http://schemas.microsoft.com/office/powerpoint/2010/main" val="732630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Project</a:t>
            </a:r>
            <a:endParaRPr lang="en-US" dirty="0"/>
          </a:p>
        </p:txBody>
      </p:sp>
      <p:sp>
        <p:nvSpPr>
          <p:cNvPr id="3" name="Content Placeholder 2"/>
          <p:cNvSpPr>
            <a:spLocks noGrp="1"/>
          </p:cNvSpPr>
          <p:nvPr>
            <p:ph idx="1"/>
          </p:nvPr>
        </p:nvSpPr>
        <p:spPr/>
        <p:txBody>
          <a:bodyPr>
            <a:normAutofit fontScale="92500" lnSpcReduction="20000"/>
          </a:bodyPr>
          <a:lstStyle/>
          <a:p>
            <a:r>
              <a:rPr lang="en-US" sz="2800" dirty="0" smtClean="0"/>
              <a:t>Integrated STEM Course – </a:t>
            </a:r>
            <a:r>
              <a:rPr lang="en-US" sz="2800" dirty="0"/>
              <a:t>7</a:t>
            </a:r>
            <a:r>
              <a:rPr lang="en-US" sz="2800" baseline="30000" dirty="0" smtClean="0"/>
              <a:t>th</a:t>
            </a:r>
            <a:r>
              <a:rPr lang="en-US" sz="2800" dirty="0" smtClean="0"/>
              <a:t> Grade</a:t>
            </a:r>
          </a:p>
          <a:p>
            <a:r>
              <a:rPr lang="en-US" sz="2800" dirty="0" smtClean="0"/>
              <a:t>8 weeks, 2-3 days a week</a:t>
            </a:r>
          </a:p>
          <a:p>
            <a:r>
              <a:rPr lang="en-US" sz="2800" dirty="0" smtClean="0"/>
              <a:t>Students had completed instruction on transformational geometry</a:t>
            </a:r>
          </a:p>
          <a:p>
            <a:r>
              <a:rPr lang="en-US" sz="2800" dirty="0" smtClean="0"/>
              <a:t>Students were introduced to </a:t>
            </a:r>
            <a:r>
              <a:rPr lang="en-US" sz="2800" dirty="0" err="1" smtClean="0"/>
              <a:t>SketchUp</a:t>
            </a:r>
            <a:r>
              <a:rPr lang="en-US" sz="2800" dirty="0" smtClean="0"/>
              <a:t> </a:t>
            </a:r>
            <a:r>
              <a:rPr lang="en-US" sz="2800" dirty="0" smtClean="0"/>
              <a:t>and were instructed on its various tools</a:t>
            </a:r>
          </a:p>
          <a:p>
            <a:r>
              <a:rPr lang="en-US" sz="2800" dirty="0" smtClean="0"/>
              <a:t>Students created models of current classrooms</a:t>
            </a:r>
          </a:p>
          <a:p>
            <a:r>
              <a:rPr lang="en-US" sz="2800" dirty="0" smtClean="0"/>
              <a:t>Bridge into designing/engineering their own “</a:t>
            </a:r>
            <a:r>
              <a:rPr lang="en-US" sz="2800" dirty="0" err="1" smtClean="0"/>
              <a:t>dream”classroom</a:t>
            </a:r>
            <a:endParaRPr lang="en-US" sz="2800" dirty="0" smtClean="0"/>
          </a:p>
          <a:p>
            <a:endParaRPr lang="en-US" dirty="0"/>
          </a:p>
        </p:txBody>
      </p:sp>
    </p:spTree>
    <p:extLst>
      <p:ext uri="{BB962C8B-B14F-4D97-AF65-F5344CB8AC3E}">
        <p14:creationId xmlns:p14="http://schemas.microsoft.com/office/powerpoint/2010/main" val="1111919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Engineering Practices(NGSS)</a:t>
            </a:r>
            <a:endParaRPr lang="en-US" dirty="0"/>
          </a:p>
        </p:txBody>
      </p:sp>
      <p:sp>
        <p:nvSpPr>
          <p:cNvPr id="5" name="Content Placeholder 4"/>
          <p:cNvSpPr>
            <a:spLocks noGrp="1"/>
          </p:cNvSpPr>
          <p:nvPr>
            <p:ph idx="1"/>
          </p:nvPr>
        </p:nvSpPr>
        <p:spPr/>
        <p:txBody>
          <a:bodyPr/>
          <a:lstStyle/>
          <a:p>
            <a:pPr lvl="0"/>
            <a:r>
              <a:rPr lang="en-US" dirty="0"/>
              <a:t>Defining problems</a:t>
            </a:r>
          </a:p>
          <a:p>
            <a:pPr lvl="0"/>
            <a:r>
              <a:rPr lang="en-US" dirty="0"/>
              <a:t>Developing and using models</a:t>
            </a:r>
          </a:p>
          <a:p>
            <a:pPr lvl="0"/>
            <a:r>
              <a:rPr lang="en-US" dirty="0"/>
              <a:t>Planning and carrying out investigations</a:t>
            </a:r>
          </a:p>
          <a:p>
            <a:pPr lvl="0"/>
            <a:r>
              <a:rPr lang="en-US" dirty="0"/>
              <a:t>Analyzing and interpreting data</a:t>
            </a:r>
          </a:p>
          <a:p>
            <a:pPr lvl="0"/>
            <a:r>
              <a:rPr lang="en-US" dirty="0"/>
              <a:t>Using mathematics and computational thinking</a:t>
            </a:r>
          </a:p>
          <a:p>
            <a:pPr lvl="0"/>
            <a:r>
              <a:rPr lang="en-US" dirty="0"/>
              <a:t>Designing solutions</a:t>
            </a:r>
          </a:p>
          <a:p>
            <a:pPr lvl="0"/>
            <a:r>
              <a:rPr lang="en-US" dirty="0"/>
              <a:t>Engaging in argument from evidence</a:t>
            </a:r>
          </a:p>
          <a:p>
            <a:pPr lvl="0"/>
            <a:r>
              <a:rPr lang="en-US" dirty="0"/>
              <a:t>Obtaining, evaluating, and communicating </a:t>
            </a:r>
            <a:r>
              <a:rPr lang="en-US" dirty="0" smtClean="0"/>
              <a:t>information</a:t>
            </a:r>
            <a:endParaRPr lang="en-US" dirty="0"/>
          </a:p>
        </p:txBody>
      </p:sp>
    </p:spTree>
    <p:extLst>
      <p:ext uri="{BB962C8B-B14F-4D97-AF65-F5344CB8AC3E}">
        <p14:creationId xmlns:p14="http://schemas.microsoft.com/office/powerpoint/2010/main" val="2230799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Core State Standards—</a:t>
            </a:r>
            <a:br>
              <a:rPr lang="en-US" dirty="0" smtClean="0"/>
            </a:br>
            <a:r>
              <a:rPr lang="en-US" dirty="0" smtClean="0"/>
              <a:t>Transformations</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Common Core State Standards for Mathematics (CCSSM) places a central emphasis on rigid motions and similarity transformations to approach congruence and </a:t>
            </a:r>
            <a:r>
              <a:rPr lang="en-US" dirty="0" smtClean="0"/>
              <a:t>similarity.  Focused </a:t>
            </a:r>
            <a:r>
              <a:rPr lang="en-US" dirty="0"/>
              <a:t>encounters with such transformations occur in the middle </a:t>
            </a:r>
            <a:r>
              <a:rPr lang="en-US" dirty="0" smtClean="0"/>
              <a:t>grades.  High </a:t>
            </a:r>
            <a:r>
              <a:rPr lang="en-US" dirty="0"/>
              <a:t>school students must then build upon this foundation</a:t>
            </a:r>
            <a:r>
              <a:rPr lang="en-US" dirty="0" smtClean="0"/>
              <a:t>.</a:t>
            </a:r>
          </a:p>
        </p:txBody>
      </p:sp>
      <p:pic>
        <p:nvPicPr>
          <p:cNvPr id="4" name="Picture 3"/>
          <p:cNvPicPr>
            <a:picLocks noChangeAspect="1"/>
          </p:cNvPicPr>
          <p:nvPr/>
        </p:nvPicPr>
        <p:blipFill>
          <a:blip r:embed="rId2"/>
          <a:stretch>
            <a:fillRect/>
          </a:stretch>
        </p:blipFill>
        <p:spPr>
          <a:xfrm>
            <a:off x="4875179" y="3636661"/>
            <a:ext cx="4248943" cy="3151237"/>
          </a:xfrm>
          <a:prstGeom prst="rect">
            <a:avLst/>
          </a:prstGeom>
        </p:spPr>
      </p:pic>
    </p:spTree>
    <p:extLst>
      <p:ext uri="{BB962C8B-B14F-4D97-AF65-F5344CB8AC3E}">
        <p14:creationId xmlns:p14="http://schemas.microsoft.com/office/powerpoint/2010/main" val="1508482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Core State Standards—</a:t>
            </a:r>
            <a:br>
              <a:rPr lang="en-US" dirty="0" smtClean="0"/>
            </a:br>
            <a:r>
              <a:rPr lang="en-US" dirty="0" smtClean="0"/>
              <a:t>Modeling</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CCSSM also recognizes the key role of mathematical modeling in the learning of </a:t>
            </a:r>
            <a:r>
              <a:rPr lang="en-US" dirty="0" smtClean="0"/>
              <a:t>mathematics.  It </a:t>
            </a:r>
            <a:r>
              <a:rPr lang="en-US" dirty="0"/>
              <a:t>establishes modeling as one of the eight Standards for Mathematical Practice, explicitly weaving appropriate settings for modeling throughout all grade </a:t>
            </a:r>
            <a:r>
              <a:rPr lang="en-US" dirty="0" smtClean="0"/>
              <a:t>levels.</a:t>
            </a:r>
          </a:p>
          <a:p>
            <a:r>
              <a:rPr lang="en-US" dirty="0"/>
              <a:t>The process of mathematical modeling rises in prominence at the high school level as a co-equal in value with content courses.  The CCSSM states that modeling should be consciously incorporated into all of the courses at this level.</a:t>
            </a:r>
            <a:endParaRPr lang="en-US" dirty="0" smtClean="0"/>
          </a:p>
        </p:txBody>
      </p:sp>
      <p:pic>
        <p:nvPicPr>
          <p:cNvPr id="4" name="Picture 3"/>
          <p:cNvPicPr/>
          <p:nvPr/>
        </p:nvPicPr>
        <p:blipFill>
          <a:blip r:embed="rId2" cstate="print"/>
          <a:srcRect/>
          <a:stretch>
            <a:fillRect/>
          </a:stretch>
        </p:blipFill>
        <p:spPr bwMode="auto">
          <a:xfrm>
            <a:off x="3846995" y="4508852"/>
            <a:ext cx="2633317" cy="2180183"/>
          </a:xfrm>
          <a:prstGeom prst="rect">
            <a:avLst/>
          </a:prstGeom>
          <a:noFill/>
          <a:ln w="9525">
            <a:noFill/>
            <a:miter lim="800000"/>
            <a:headEnd/>
            <a:tailEnd/>
          </a:ln>
        </p:spPr>
      </p:pic>
      <p:pic>
        <p:nvPicPr>
          <p:cNvPr id="6" name="Picture 5" descr="challenge3b.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7042326" y="3182295"/>
            <a:ext cx="3761002" cy="4867179"/>
          </a:xfrm>
          <a:prstGeom prst="rect">
            <a:avLst/>
          </a:prstGeom>
        </p:spPr>
      </p:pic>
    </p:spTree>
    <p:extLst>
      <p:ext uri="{BB962C8B-B14F-4D97-AF65-F5344CB8AC3E}">
        <p14:creationId xmlns:p14="http://schemas.microsoft.com/office/powerpoint/2010/main" val="2823673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SketchUp</a:t>
            </a:r>
            <a:r>
              <a:rPr lang="en-US" dirty="0" smtClean="0"/>
              <a:t> Overview</a:t>
            </a:r>
            <a:endParaRPr lang="en-US" dirty="0"/>
          </a:p>
        </p:txBody>
      </p:sp>
      <p:sp>
        <p:nvSpPr>
          <p:cNvPr id="3" name="Content Placeholder 2"/>
          <p:cNvSpPr>
            <a:spLocks noGrp="1"/>
          </p:cNvSpPr>
          <p:nvPr>
            <p:ph idx="1"/>
          </p:nvPr>
        </p:nvSpPr>
        <p:spPr/>
        <p:txBody>
          <a:bodyPr>
            <a:normAutofit/>
          </a:bodyPr>
          <a:lstStyle/>
          <a:p>
            <a:r>
              <a:rPr lang="en-US" dirty="0" smtClean="0"/>
              <a:t>3D </a:t>
            </a:r>
            <a:r>
              <a:rPr lang="en-US" dirty="0"/>
              <a:t>geometric modeler powered by a rich set of geometric transformation </a:t>
            </a:r>
            <a:r>
              <a:rPr lang="en-US" dirty="0" smtClean="0"/>
              <a:t>tools.  Freely </a:t>
            </a:r>
            <a:r>
              <a:rPr lang="en-US" dirty="0"/>
              <a:t>available from </a:t>
            </a:r>
            <a:r>
              <a:rPr lang="en-US" u="sng" dirty="0">
                <a:hlinkClick r:id="rId2"/>
              </a:rPr>
              <a:t>http://</a:t>
            </a:r>
            <a:r>
              <a:rPr lang="en-US" u="sng" dirty="0" smtClean="0">
                <a:hlinkClick r:id="rId2"/>
              </a:rPr>
              <a:t>www.sketchup.com</a:t>
            </a:r>
            <a:r>
              <a:rPr lang="en-US" dirty="0" smtClean="0"/>
              <a:t>.</a:t>
            </a:r>
          </a:p>
          <a:p>
            <a:r>
              <a:rPr lang="en-US" dirty="0"/>
              <a:t>F</a:t>
            </a:r>
            <a:r>
              <a:rPr lang="en-US" dirty="0" smtClean="0"/>
              <a:t>ocused </a:t>
            </a:r>
            <a:r>
              <a:rPr lang="en-US" dirty="0"/>
              <a:t>on practical real world design, but also readily lends itself to both 2D and 3D mathematical constructions and explorations.  At its heart it is a 3D modeling environment that can be populated by complex shapes created by the user from basic elements through a sequence of </a:t>
            </a:r>
            <a:r>
              <a:rPr lang="en-US" dirty="0" smtClean="0"/>
              <a:t>transformations or imported from a vast </a:t>
            </a:r>
            <a:r>
              <a:rPr lang="en-US" dirty="0"/>
              <a:t>library of pre-constructed models (in the “3D </a:t>
            </a:r>
            <a:r>
              <a:rPr lang="en-US" dirty="0" smtClean="0"/>
              <a:t>Warehouse”).  Offers the </a:t>
            </a:r>
            <a:r>
              <a:rPr lang="en-US" dirty="0"/>
              <a:t>option of exporting models in file formats suitable for 3D printing. </a:t>
            </a:r>
            <a:endParaRPr lang="en-US" dirty="0" smtClean="0"/>
          </a:p>
        </p:txBody>
      </p:sp>
      <p:pic>
        <p:nvPicPr>
          <p:cNvPr id="4" name="Content Placeholder 4" descr="Puzzle3.png"/>
          <p:cNvPicPr>
            <a:picLocks/>
          </p:cNvPicPr>
          <p:nvPr/>
        </p:nvPicPr>
        <p:blipFill>
          <a:blip r:embed="rId3"/>
          <a:stretch>
            <a:fillRect/>
          </a:stretch>
        </p:blipFill>
        <p:spPr>
          <a:xfrm>
            <a:off x="4229847" y="4858855"/>
            <a:ext cx="2180892" cy="1879876"/>
          </a:xfrm>
          <a:prstGeom prst="rect">
            <a:avLst/>
          </a:prstGeom>
        </p:spPr>
      </p:pic>
      <p:pic>
        <p:nvPicPr>
          <p:cNvPr id="5" name="Picture 4" descr="Puzzle2.png"/>
          <p:cNvPicPr/>
          <p:nvPr/>
        </p:nvPicPr>
        <p:blipFill>
          <a:blip r:embed="rId4"/>
          <a:stretch>
            <a:fillRect/>
          </a:stretch>
        </p:blipFill>
        <p:spPr>
          <a:xfrm>
            <a:off x="7724060" y="4858855"/>
            <a:ext cx="2006349" cy="1879876"/>
          </a:xfrm>
          <a:prstGeom prst="rect">
            <a:avLst/>
          </a:prstGeom>
        </p:spPr>
      </p:pic>
    </p:spTree>
    <p:extLst>
      <p:ext uri="{BB962C8B-B14F-4D97-AF65-F5344CB8AC3E}">
        <p14:creationId xmlns:p14="http://schemas.microsoft.com/office/powerpoint/2010/main" val="3392142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SketchUp</a:t>
            </a:r>
            <a:r>
              <a:rPr lang="en-US" dirty="0" smtClean="0"/>
              <a:t> Environment</a:t>
            </a:r>
            <a:endParaRPr lang="en-US" dirty="0"/>
          </a:p>
        </p:txBody>
      </p:sp>
      <p:sp>
        <p:nvSpPr>
          <p:cNvPr id="3" name="Content Placeholder 2"/>
          <p:cNvSpPr>
            <a:spLocks noGrp="1"/>
          </p:cNvSpPr>
          <p:nvPr>
            <p:ph idx="1"/>
          </p:nvPr>
        </p:nvSpPr>
        <p:spPr/>
        <p:txBody>
          <a:bodyPr/>
          <a:lstStyle/>
          <a:p>
            <a:r>
              <a:rPr lang="en-US" dirty="0" err="1" smtClean="0"/>
              <a:t>SketchUp</a:t>
            </a:r>
            <a:r>
              <a:rPr lang="en-US" dirty="0" smtClean="0"/>
              <a:t> </a:t>
            </a:r>
            <a:r>
              <a:rPr lang="en-US" dirty="0"/>
              <a:t>operates within a 3D work environment, equipped with a set of axes.  The user can use tools such as Orbit, Pan, Zoom, and Walk to change the observer’s viewpoint, even to the extent of entering and moving around in spaces (such as rooms) in the </a:t>
            </a:r>
            <a:r>
              <a:rPr lang="en-US" dirty="0" smtClean="0"/>
              <a:t>design.</a:t>
            </a:r>
            <a:endParaRPr lang="en-US" dirty="0"/>
          </a:p>
        </p:txBody>
      </p:sp>
      <p:pic>
        <p:nvPicPr>
          <p:cNvPr id="8" name="Picture 7" descr="room1-6.png"/>
          <p:cNvPicPr/>
          <p:nvPr/>
        </p:nvPicPr>
        <p:blipFill>
          <a:blip r:embed="rId2" cstate="print"/>
          <a:stretch>
            <a:fillRect/>
          </a:stretch>
        </p:blipFill>
        <p:spPr>
          <a:xfrm>
            <a:off x="4043017" y="3354650"/>
            <a:ext cx="5438914" cy="3423837"/>
          </a:xfrm>
          <a:prstGeom prst="rect">
            <a:avLst/>
          </a:prstGeom>
        </p:spPr>
      </p:pic>
    </p:spTree>
    <p:extLst>
      <p:ext uri="{BB962C8B-B14F-4D97-AF65-F5344CB8AC3E}">
        <p14:creationId xmlns:p14="http://schemas.microsoft.com/office/powerpoint/2010/main" val="3314468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SketchUp</a:t>
            </a:r>
            <a:r>
              <a:rPr lang="en-US" dirty="0" smtClean="0"/>
              <a:t> Elements</a:t>
            </a:r>
            <a:endParaRPr lang="en-US" dirty="0"/>
          </a:p>
        </p:txBody>
      </p:sp>
      <p:sp>
        <p:nvSpPr>
          <p:cNvPr id="3" name="Content Placeholder 2"/>
          <p:cNvSpPr>
            <a:spLocks noGrp="1"/>
          </p:cNvSpPr>
          <p:nvPr>
            <p:ph idx="1"/>
          </p:nvPr>
        </p:nvSpPr>
        <p:spPr/>
        <p:txBody>
          <a:bodyPr>
            <a:normAutofit/>
          </a:bodyPr>
          <a:lstStyle/>
          <a:p>
            <a:r>
              <a:rPr lang="en-US" dirty="0"/>
              <a:t>The basic elements of </a:t>
            </a:r>
            <a:r>
              <a:rPr lang="en-US" dirty="0" err="1"/>
              <a:t>SketchUp</a:t>
            </a:r>
            <a:r>
              <a:rPr lang="en-US" dirty="0"/>
              <a:t> are lines and curves, two-dimensional shapes bounded by lines and curves, and three-dimensional objects composed of two-dimensional </a:t>
            </a:r>
            <a:r>
              <a:rPr lang="en-US" dirty="0" smtClean="0"/>
              <a:t>shapes.  The </a:t>
            </a:r>
            <a:r>
              <a:rPr lang="en-US" dirty="0"/>
              <a:t>designer can embellish the shapes with various colors and textures. </a:t>
            </a:r>
          </a:p>
          <a:p>
            <a:endParaRPr lang="en-US" dirty="0"/>
          </a:p>
        </p:txBody>
      </p:sp>
      <p:pic>
        <p:nvPicPr>
          <p:cNvPr id="5" name="Picture 4" descr="challenge2a.jpg"/>
          <p:cNvPicPr>
            <a:picLocks noChangeAspect="1"/>
          </p:cNvPicPr>
          <p:nvPr/>
        </p:nvPicPr>
        <p:blipFill>
          <a:blip r:embed="rId2"/>
          <a:stretch>
            <a:fillRect/>
          </a:stretch>
        </p:blipFill>
        <p:spPr>
          <a:xfrm>
            <a:off x="4688883" y="3369177"/>
            <a:ext cx="3543681" cy="3257130"/>
          </a:xfrm>
          <a:prstGeom prst="rect">
            <a:avLst/>
          </a:prstGeom>
        </p:spPr>
      </p:pic>
    </p:spTree>
    <p:extLst>
      <p:ext uri="{BB962C8B-B14F-4D97-AF65-F5344CB8AC3E}">
        <p14:creationId xmlns:p14="http://schemas.microsoft.com/office/powerpoint/2010/main" val="3593184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SketchUp</a:t>
            </a:r>
            <a:r>
              <a:rPr lang="en-US" dirty="0" smtClean="0"/>
              <a:t> Transformations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real power of </a:t>
            </a:r>
            <a:r>
              <a:rPr lang="en-US" dirty="0" err="1"/>
              <a:t>SketchUp</a:t>
            </a:r>
            <a:r>
              <a:rPr lang="en-US" dirty="0"/>
              <a:t> becomes immediately apparent with its set of transformation tools to construct ever more complicated three-dimensional shapes from simpler </a:t>
            </a:r>
            <a:r>
              <a:rPr lang="en-US" dirty="0" smtClean="0"/>
              <a:t>elements.</a:t>
            </a:r>
          </a:p>
          <a:p>
            <a:endParaRPr lang="en-US" dirty="0" smtClean="0"/>
          </a:p>
          <a:p>
            <a:endParaRPr lang="en-US" dirty="0"/>
          </a:p>
          <a:p>
            <a:endParaRPr lang="en-US" dirty="0" smtClean="0"/>
          </a:p>
          <a:p>
            <a:endParaRPr lang="en-US" dirty="0"/>
          </a:p>
          <a:p>
            <a:endParaRPr lang="en-US" dirty="0" smtClean="0"/>
          </a:p>
          <a:p>
            <a:endParaRPr lang="en-US" dirty="0"/>
          </a:p>
          <a:p>
            <a:r>
              <a:rPr lang="en-US" dirty="0" smtClean="0"/>
              <a:t>8th </a:t>
            </a:r>
            <a:r>
              <a:rPr lang="en-US" dirty="0"/>
              <a:t>Grade </a:t>
            </a:r>
            <a:r>
              <a:rPr lang="en-US" dirty="0" err="1"/>
              <a:t>final_Nick</a:t>
            </a:r>
            <a:r>
              <a:rPr lang="en-US" dirty="0"/>
              <a:t> </a:t>
            </a:r>
            <a:r>
              <a:rPr lang="en-US" dirty="0" smtClean="0"/>
              <a:t>Bridges2, </a:t>
            </a:r>
            <a:r>
              <a:rPr lang="en-US" u="sng" dirty="0" smtClean="0">
                <a:hlinkClick r:id="rId2"/>
              </a:rPr>
              <a:t>http</a:t>
            </a:r>
            <a:r>
              <a:rPr lang="en-US" u="sng" dirty="0">
                <a:hlinkClick r:id="rId2"/>
              </a:rPr>
              <a:t>://</a:t>
            </a:r>
            <a:r>
              <a:rPr lang="en-US" u="sng" dirty="0" smtClean="0">
                <a:hlinkClick r:id="rId2"/>
              </a:rPr>
              <a:t>picasaweb.google.com/gallery.sketchup/EducationK12#5340614598792287410</a:t>
            </a:r>
            <a:endParaRPr lang="en-US" dirty="0"/>
          </a:p>
          <a:p>
            <a:endParaRPr lang="en-US" dirty="0"/>
          </a:p>
          <a:p>
            <a:endParaRPr lang="en-US" dirty="0"/>
          </a:p>
        </p:txBody>
      </p:sp>
      <p:pic>
        <p:nvPicPr>
          <p:cNvPr id="4" name="Picture 3"/>
          <p:cNvPicPr/>
          <p:nvPr/>
        </p:nvPicPr>
        <p:blipFill>
          <a:blip r:embed="rId3" cstate="print"/>
          <a:srcRect/>
          <a:stretch>
            <a:fillRect/>
          </a:stretch>
        </p:blipFill>
        <p:spPr bwMode="auto">
          <a:xfrm>
            <a:off x="4764157" y="3020806"/>
            <a:ext cx="3694043" cy="1839429"/>
          </a:xfrm>
          <a:prstGeom prst="rect">
            <a:avLst/>
          </a:prstGeom>
          <a:noFill/>
          <a:ln w="9525">
            <a:noFill/>
            <a:miter lim="800000"/>
            <a:headEnd/>
            <a:tailEnd/>
          </a:ln>
        </p:spPr>
      </p:pic>
    </p:spTree>
    <p:extLst>
      <p:ext uri="{BB962C8B-B14F-4D97-AF65-F5344CB8AC3E}">
        <p14:creationId xmlns:p14="http://schemas.microsoft.com/office/powerpoint/2010/main" val="2269049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169</TotalTime>
  <Words>689</Words>
  <Application>Microsoft Office PowerPoint</Application>
  <PresentationFormat>Widescreen</PresentationFormat>
  <Paragraphs>71</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Century Gothic</vt:lpstr>
      <vt:lpstr>Wingdings 3</vt:lpstr>
      <vt:lpstr>Wisp</vt:lpstr>
      <vt:lpstr>Transformational Geometry Applied Through the Use of SketchUp </vt:lpstr>
      <vt:lpstr>Overview of Project</vt:lpstr>
      <vt:lpstr>Engineering Practices(NGSS)</vt:lpstr>
      <vt:lpstr>Common Core State Standards— Transformations</vt:lpstr>
      <vt:lpstr>Common Core State Standards— Modeling</vt:lpstr>
      <vt:lpstr>SketchUp Overview</vt:lpstr>
      <vt:lpstr>SketchUp Environment</vt:lpstr>
      <vt:lpstr>SketchUp Elements</vt:lpstr>
      <vt:lpstr>SketchUp Transformations</vt:lpstr>
      <vt:lpstr>SketchUp Transformations</vt:lpstr>
      <vt:lpstr>SketchUp Transformations</vt:lpstr>
      <vt:lpstr>SketchUp Transformations</vt:lpstr>
      <vt:lpstr>SketchUp Transformations</vt:lpstr>
      <vt:lpstr>SketchUp Transformations</vt:lpstr>
      <vt:lpstr>SketchUp Transformations</vt:lpstr>
      <vt:lpstr>Middle School Student Projects</vt:lpstr>
      <vt:lpstr>What the students said…What was the design process you used?</vt:lpstr>
      <vt:lpstr>What the students said…How would you use SketchUp?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Transformational Geometry Applied Through the Use of SketchUP</dc:title>
  <dc:creator>Lee, Carl</dc:creator>
  <cp:lastModifiedBy>Lee, Carl</cp:lastModifiedBy>
  <cp:revision>16</cp:revision>
  <dcterms:created xsi:type="dcterms:W3CDTF">2015-04-16T18:04:45Z</dcterms:created>
  <dcterms:modified xsi:type="dcterms:W3CDTF">2015-04-21T13:17:47Z</dcterms:modified>
</cp:coreProperties>
</file>