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Layouts/slideLayout5.xml" ContentType="application/vnd.openxmlformats-officedocument.presentationml.slideLayout+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notesMasterIdLst>
    <p:notesMasterId r:id="rId30"/>
  </p:notesMasterIdLst>
  <p:sldIdLst>
    <p:sldId id="256" r:id="rId2"/>
    <p:sldId id="257" r:id="rId3"/>
    <p:sldId id="258" r:id="rId4"/>
    <p:sldId id="259" r:id="rId5"/>
    <p:sldId id="262" r:id="rId6"/>
    <p:sldId id="263" r:id="rId7"/>
    <p:sldId id="280" r:id="rId8"/>
    <p:sldId id="264" r:id="rId9"/>
    <p:sldId id="265" r:id="rId10"/>
    <p:sldId id="266" r:id="rId11"/>
    <p:sldId id="267" r:id="rId12"/>
    <p:sldId id="268" r:id="rId13"/>
    <p:sldId id="281" r:id="rId14"/>
    <p:sldId id="282" r:id="rId15"/>
    <p:sldId id="283" r:id="rId16"/>
    <p:sldId id="274" r:id="rId17"/>
    <p:sldId id="269" r:id="rId18"/>
    <p:sldId id="270" r:id="rId19"/>
    <p:sldId id="271" r:id="rId20"/>
    <p:sldId id="272" r:id="rId21"/>
    <p:sldId id="275" r:id="rId22"/>
    <p:sldId id="276" r:id="rId23"/>
    <p:sldId id="277" r:id="rId24"/>
    <p:sldId id="261" r:id="rId25"/>
    <p:sldId id="278" r:id="rId26"/>
    <p:sldId id="279" r:id="rId27"/>
    <p:sldId id="260" r:id="rId28"/>
    <p:sldId id="284"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98" d="100"/>
          <a:sy n="98" d="100"/>
        </p:scale>
        <p:origin x="-640"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D3F39C-2931-144C-B96E-33CF0A3A6D8C}" type="datetimeFigureOut">
              <a:rPr lang="en-US" smtClean="0"/>
              <a:pPr/>
              <a:t>6/26/14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90E317-B47C-EF46-BF92-631A51BA13B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D90E317-B47C-EF46-BF92-631A51BA13B3}"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C43A5547-3E90-5641-8682-1092565E9A26}" type="datetimeFigureOut">
              <a:rPr lang="en-US" smtClean="0"/>
              <a:pPr/>
              <a:t>6/26/14</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C8A2BE4-32B8-D24D-9D29-B33E2D6A277D}"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43A5547-3E90-5641-8682-1092565E9A26}" type="datetimeFigureOut">
              <a:rPr lang="en-US" smtClean="0"/>
              <a:pPr/>
              <a:t>6/26/14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8A2BE4-32B8-D24D-9D29-B33E2D6A277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7C8A2BE4-32B8-D24D-9D29-B33E2D6A277D}"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43A5547-3E90-5641-8682-1092565E9A26}" type="datetimeFigureOut">
              <a:rPr lang="en-US" smtClean="0"/>
              <a:pPr/>
              <a:t>6/26/14</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43A5547-3E90-5641-8682-1092565E9A26}" type="datetimeFigureOut">
              <a:rPr lang="en-US" smtClean="0"/>
              <a:pPr/>
              <a:t>6/26/14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7C8A2BE4-32B8-D24D-9D29-B33E2D6A277D}"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C43A5547-3E90-5641-8682-1092565E9A26}" type="datetimeFigureOut">
              <a:rPr lang="en-US" smtClean="0"/>
              <a:pPr/>
              <a:t>6/26/14</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C8A2BE4-32B8-D24D-9D29-B33E2D6A277D}"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C43A5547-3E90-5641-8682-1092565E9A26}" type="datetimeFigureOut">
              <a:rPr lang="en-US" smtClean="0"/>
              <a:pPr/>
              <a:t>6/26/14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8A2BE4-32B8-D24D-9D29-B33E2D6A277D}"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C43A5547-3E90-5641-8682-1092565E9A26}" type="datetimeFigureOut">
              <a:rPr lang="en-US" smtClean="0"/>
              <a:pPr/>
              <a:t>6/26/14</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7C8A2BE4-32B8-D24D-9D29-B33E2D6A277D}"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43A5547-3E90-5641-8682-1092565E9A26}" type="datetimeFigureOut">
              <a:rPr lang="en-US" smtClean="0"/>
              <a:pPr/>
              <a:t>6/26/14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7C8A2BE4-32B8-D24D-9D29-B33E2D6A277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C43A5547-3E90-5641-8682-1092565E9A26}" type="datetimeFigureOut">
              <a:rPr lang="en-US" smtClean="0"/>
              <a:pPr/>
              <a:t>6/26/14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7C8A2BE4-32B8-D24D-9D29-B33E2D6A277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7C8A2BE4-32B8-D24D-9D29-B33E2D6A277D}"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C43A5547-3E90-5641-8682-1092565E9A26}" type="datetimeFigureOut">
              <a:rPr lang="en-US" smtClean="0"/>
              <a:pPr/>
              <a:t>6/26/14</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7C8A2BE4-32B8-D24D-9D29-B33E2D6A277D}"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C43A5547-3E90-5641-8682-1092565E9A26}" type="datetimeFigureOut">
              <a:rPr lang="en-US" smtClean="0"/>
              <a:pPr/>
              <a:t>6/26/14</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C43A5547-3E90-5641-8682-1092565E9A26}" type="datetimeFigureOut">
              <a:rPr lang="en-US" smtClean="0"/>
              <a:pPr/>
              <a:t>6/26/14</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7C8A2BE4-32B8-D24D-9D29-B33E2D6A277D}"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nlvm.usu.edu/"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illustrativemathematics.org/" TargetMode="External"/><Relationship Id="rId4" Type="http://schemas.openxmlformats.org/officeDocument/2006/relationships/hyperlink" Target="http://map.mathshell.org/materials/index.php" TargetMode="External"/><Relationship Id="rId5" Type="http://schemas.openxmlformats.org/officeDocument/2006/relationships/hyperlink" Target="http://math.arizona.edu/~ime/progressions/" TargetMode="External"/><Relationship Id="rId6" Type="http://schemas.openxmlformats.org/officeDocument/2006/relationships/hyperlink" Target="http://www.turnonccmath.net/" TargetMode="External"/><Relationship Id="rId7" Type="http://schemas.openxmlformats.org/officeDocument/2006/relationships/hyperlink" Target="http://www.nctm.org/standards/mathcommoncore/" TargetMode="External"/><Relationship Id="rId8" Type="http://schemas.openxmlformats.org/officeDocument/2006/relationships/hyperlink" Target="http://illuminations.nctm.org/" TargetMode="External"/><Relationship Id="rId9" Type="http://schemas.openxmlformats.org/officeDocument/2006/relationships/hyperlink" Target="http://www.pearsonschool.com/index.cfm?locator=PS1yJe&amp;PMDBSUBCATEGORYID=&amp;PMDBSITEID=2781&amp;PMDBSUBSOLUTIONID=&amp;PMDBSOLUTIONID=6724&amp;PMDBSUBJECTAREAID=&amp;PMDBCATEGORYID=806&amp;PMDbProgramID=110081&amp;elementType=attribute&amp;elementID=1" TargetMode="External"/><Relationship Id="rId10" Type="http://schemas.openxmlformats.org/officeDocument/2006/relationships/hyperlink" Target="http://www.amazon.com/CONNECTED-MATHEMATICS-STUDENT-EDITION-SYMBOLS/dp/0133276457/ref=sr_1_1?ie=UTF8&amp;qid=1403786636&amp;sr=8-1&amp;keywords=%22connected+mathematics+3%22+say+it+with+symbols" TargetMode="External"/><Relationship Id="rId1" Type="http://schemas.openxmlformats.org/officeDocument/2006/relationships/slideLayout" Target="../slideLayouts/slideLayout2.xml"/><Relationship Id="rId2" Type="http://schemas.openxmlformats.org/officeDocument/2006/relationships/hyperlink" Target="http://www.ms.uky.edu/~lee/outreach/outreach.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Tier One Instruction</a:t>
            </a:r>
            <a:endParaRPr lang="en-US" dirty="0"/>
          </a:p>
        </p:txBody>
      </p:sp>
      <p:sp>
        <p:nvSpPr>
          <p:cNvPr id="2" name="Title 1"/>
          <p:cNvSpPr>
            <a:spLocks noGrp="1"/>
          </p:cNvSpPr>
          <p:nvPr>
            <p:ph type="ctrTitle"/>
          </p:nvPr>
        </p:nvSpPr>
        <p:spPr/>
        <p:txBody>
          <a:bodyPr/>
          <a:lstStyle/>
          <a:p>
            <a:r>
              <a:rPr lang="en-US" dirty="0" smtClean="0"/>
              <a:t>Comparing Fractions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of Learners</a:t>
            </a:r>
            <a:endParaRPr lang="en-US" dirty="0"/>
          </a:p>
        </p:txBody>
      </p:sp>
      <p:pic>
        <p:nvPicPr>
          <p:cNvPr id="6" name="Content Placeholder 5" descr="Screen Shot 2014-06-24 at 10.15.47 PM.png"/>
          <p:cNvPicPr>
            <a:picLocks noGrp="1" noChangeAspect="1"/>
          </p:cNvPicPr>
          <p:nvPr>
            <p:ph sz="quarter" idx="1"/>
          </p:nvPr>
        </p:nvPicPr>
        <p:blipFill>
          <a:blip r:embed="rId2"/>
          <a:srcRect t="-4781" b="-4781"/>
          <a:stretch>
            <a:fillRect/>
          </a:stretch>
        </p:blip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of Learners</a:t>
            </a:r>
            <a:endParaRPr lang="en-US" dirty="0"/>
          </a:p>
        </p:txBody>
      </p:sp>
      <p:pic>
        <p:nvPicPr>
          <p:cNvPr id="6" name="Content Placeholder 5" descr="Screen Shot 2014-06-24 at 10.16.01 PM.png"/>
          <p:cNvPicPr>
            <a:picLocks noGrp="1" noChangeAspect="1"/>
          </p:cNvPicPr>
          <p:nvPr>
            <p:ph sz="quarter" idx="1"/>
          </p:nvPr>
        </p:nvPicPr>
        <p:blipFill>
          <a:blip r:embed="rId3"/>
          <a:srcRect t="-126" b="-126"/>
          <a:stretch>
            <a:fillRect/>
          </a:stretch>
        </p:blip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of Learners</a:t>
            </a:r>
            <a:endParaRPr lang="en-US" dirty="0"/>
          </a:p>
        </p:txBody>
      </p:sp>
      <p:pic>
        <p:nvPicPr>
          <p:cNvPr id="12" name="Content Placeholder 11" descr="Screen Shot 2014-06-24 at 10.17.20 PM.png"/>
          <p:cNvPicPr>
            <a:picLocks noGrp="1" noChangeAspect="1"/>
          </p:cNvPicPr>
          <p:nvPr>
            <p:ph sz="quarter" idx="1"/>
          </p:nvPr>
        </p:nvPicPr>
        <p:blipFill>
          <a:blip r:embed="rId2"/>
          <a:srcRect l="-25069" r="-25069"/>
          <a:stretch>
            <a:fillRect/>
          </a:stretch>
        </p:blip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of Learners</a:t>
            </a:r>
            <a:endParaRPr lang="en-US" dirty="0"/>
          </a:p>
        </p:txBody>
      </p:sp>
      <p:sp>
        <p:nvSpPr>
          <p:cNvPr id="5" name="Content Placeholder 4"/>
          <p:cNvSpPr>
            <a:spLocks noGrp="1"/>
          </p:cNvSpPr>
          <p:nvPr>
            <p:ph sz="quarter" idx="1"/>
          </p:nvPr>
        </p:nvSpPr>
        <p:spPr/>
        <p:txBody>
          <a:bodyPr/>
          <a:lstStyle/>
          <a:p>
            <a:r>
              <a:rPr lang="en-US" dirty="0" smtClean="0"/>
              <a:t>What aspects of students’ understanding of fractions are being assessed in the following tasks?</a:t>
            </a:r>
          </a:p>
          <a:p>
            <a:r>
              <a:rPr lang="en-US" dirty="0" smtClean="0"/>
              <a:t>How do you think students would respond to these tasks? </a:t>
            </a:r>
          </a:p>
          <a:p>
            <a:r>
              <a:rPr lang="en-US" dirty="0" smtClean="0"/>
              <a:t>Will the responses to the first task differ from the responses from the second task?  If so, how? If not, why?</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of Learners</a:t>
            </a:r>
            <a:endParaRPr lang="en-US" dirty="0"/>
          </a:p>
        </p:txBody>
      </p:sp>
      <p:pic>
        <p:nvPicPr>
          <p:cNvPr id="4" name="Content Placeholder 3" descr="Screen Shot 2014-06-24 at 10.24.41 PM.png"/>
          <p:cNvPicPr>
            <a:picLocks noGrp="1" noChangeAspect="1"/>
          </p:cNvPicPr>
          <p:nvPr>
            <p:ph sz="quarter" idx="1"/>
          </p:nvPr>
        </p:nvPicPr>
        <p:blipFill>
          <a:blip r:embed="rId2"/>
          <a:srcRect l="-23554" r="-23554"/>
          <a:stretch>
            <a:fillRect/>
          </a:stretch>
        </p:blip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of Learners</a:t>
            </a:r>
            <a:endParaRPr lang="en-US" dirty="0"/>
          </a:p>
        </p:txBody>
      </p:sp>
      <p:sp>
        <p:nvSpPr>
          <p:cNvPr id="3" name="Content Placeholder 2"/>
          <p:cNvSpPr>
            <a:spLocks noGrp="1"/>
          </p:cNvSpPr>
          <p:nvPr>
            <p:ph sz="quarter" idx="1"/>
          </p:nvPr>
        </p:nvSpPr>
        <p:spPr/>
        <p:txBody>
          <a:bodyPr/>
          <a:lstStyle/>
          <a:p>
            <a:r>
              <a:rPr lang="en-US" dirty="0" smtClean="0"/>
              <a:t>Compare your predictions with the following student responses.</a:t>
            </a:r>
          </a:p>
          <a:p>
            <a:r>
              <a:rPr lang="en-US" dirty="0" smtClean="0"/>
              <a:t>Which students appear to have an understanding of equivalent fractions?  What evidence can you cite to support these claims? </a:t>
            </a:r>
          </a:p>
          <a:p>
            <a:r>
              <a:rPr lang="en-US" dirty="0" smtClean="0"/>
              <a:t>What misunderstandings do these students demonstrate related to equivalent fractions? </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of Learners</a:t>
            </a:r>
            <a:endParaRPr lang="en-US" dirty="0"/>
          </a:p>
        </p:txBody>
      </p:sp>
      <p:pic>
        <p:nvPicPr>
          <p:cNvPr id="6" name="Content Placeholder 5" descr="Screen Shot 2014-06-24 at 10.26.38 PM.png"/>
          <p:cNvPicPr>
            <a:picLocks noGrp="1" noChangeAspect="1"/>
          </p:cNvPicPr>
          <p:nvPr>
            <p:ph sz="quarter" idx="1"/>
          </p:nvPr>
        </p:nvPicPr>
        <p:blipFill>
          <a:blip r:embed="rId2"/>
          <a:srcRect l="-16417" r="-16417"/>
          <a:stretch>
            <a:fillRect/>
          </a:stretch>
        </p:blip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of Learners</a:t>
            </a:r>
            <a:endParaRPr lang="en-US" dirty="0"/>
          </a:p>
        </p:txBody>
      </p:sp>
      <p:pic>
        <p:nvPicPr>
          <p:cNvPr id="6" name="Content Placeholder 5" descr="Screen Shot 2014-06-24 at 10.26.57 PM.png"/>
          <p:cNvPicPr>
            <a:picLocks noGrp="1" noChangeAspect="1"/>
          </p:cNvPicPr>
          <p:nvPr>
            <p:ph sz="quarter" idx="1"/>
          </p:nvPr>
        </p:nvPicPr>
        <p:blipFill>
          <a:blip r:embed="rId2"/>
          <a:srcRect l="-12965" r="-12965"/>
          <a:stretch>
            <a:fillRect/>
          </a:stretch>
        </p:blip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of Learners</a:t>
            </a:r>
            <a:endParaRPr lang="en-US" dirty="0"/>
          </a:p>
        </p:txBody>
      </p:sp>
      <p:pic>
        <p:nvPicPr>
          <p:cNvPr id="6" name="Content Placeholder 5" descr="Screen Shot 2014-06-24 at 10.27.29 PM.png"/>
          <p:cNvPicPr>
            <a:picLocks noGrp="1" noChangeAspect="1"/>
          </p:cNvPicPr>
          <p:nvPr>
            <p:ph sz="quarter" idx="1"/>
          </p:nvPr>
        </p:nvPicPr>
        <p:blipFill>
          <a:blip r:embed="rId2"/>
          <a:srcRect l="-18345" r="-18345"/>
          <a:stretch>
            <a:fillRect/>
          </a:stretch>
        </p:blip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of Learners</a:t>
            </a:r>
            <a:endParaRPr lang="en-US" dirty="0"/>
          </a:p>
        </p:txBody>
      </p:sp>
      <p:pic>
        <p:nvPicPr>
          <p:cNvPr id="6" name="Content Placeholder 5" descr="Screen Shot 2014-06-24 at 10.28.57 PM.png"/>
          <p:cNvPicPr>
            <a:picLocks noGrp="1" noChangeAspect="1"/>
          </p:cNvPicPr>
          <p:nvPr>
            <p:ph sz="quarter" idx="1"/>
          </p:nvPr>
        </p:nvPicPr>
        <p:blipFill>
          <a:blip r:embed="rId2"/>
          <a:srcRect l="-38525" r="-38525"/>
          <a:stretch>
            <a:fillRect/>
          </a:stretch>
        </p:blip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Tier I Instruction</a:t>
            </a:r>
            <a:endParaRPr lang="en-US" dirty="0"/>
          </a:p>
        </p:txBody>
      </p:sp>
      <p:sp>
        <p:nvSpPr>
          <p:cNvPr id="3" name="Content Placeholder 2"/>
          <p:cNvSpPr>
            <a:spLocks noGrp="1"/>
          </p:cNvSpPr>
          <p:nvPr>
            <p:ph sz="quarter" idx="1"/>
          </p:nvPr>
        </p:nvSpPr>
        <p:spPr/>
        <p:txBody>
          <a:bodyPr>
            <a:normAutofit fontScale="92500"/>
          </a:bodyPr>
          <a:lstStyle/>
          <a:p>
            <a:pPr>
              <a:buNone/>
            </a:pPr>
            <a:r>
              <a:rPr lang="en-US" dirty="0" smtClean="0"/>
              <a:t>	Tier I is the highly effective, culturally responsive, evidence-based core or universal instruction, provided to all students in the general education classroom. General education teachers implement evidence-based curriculum and/or strategies with fidelity for both academic and behavioral instruction. About eighty percent of students will succeed with evidence-based curriculum, appropriate instructional practices and differentiation to teach academic and behavioral content. </a:t>
            </a:r>
          </a:p>
          <a:p>
            <a:pPr>
              <a:buNone/>
            </a:pPr>
            <a:r>
              <a:rPr lang="en-US" dirty="0" smtClean="0"/>
              <a:t>	—A GUIDE TO THE KENTUCKY SYSTEM OF INTERVENTIONS </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of Learners</a:t>
            </a:r>
            <a:endParaRPr lang="en-US" dirty="0"/>
          </a:p>
        </p:txBody>
      </p:sp>
      <p:pic>
        <p:nvPicPr>
          <p:cNvPr id="6" name="Content Placeholder 5" descr="Screen Shot 2014-06-24 at 10.29.14 PM.png"/>
          <p:cNvPicPr>
            <a:picLocks noGrp="1" noChangeAspect="1"/>
          </p:cNvPicPr>
          <p:nvPr>
            <p:ph sz="quarter" idx="1"/>
          </p:nvPr>
        </p:nvPicPr>
        <p:blipFill>
          <a:blip r:embed="rId2"/>
          <a:srcRect l="-13916" r="-13916"/>
          <a:stretch>
            <a:fillRect/>
          </a:stretch>
        </p:blip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of Curriculum</a:t>
            </a:r>
            <a:endParaRPr lang="en-US" dirty="0"/>
          </a:p>
        </p:txBody>
      </p:sp>
      <p:sp>
        <p:nvSpPr>
          <p:cNvPr id="3" name="Content Placeholder 2"/>
          <p:cNvSpPr>
            <a:spLocks noGrp="1"/>
          </p:cNvSpPr>
          <p:nvPr>
            <p:ph sz="quarter" idx="1"/>
          </p:nvPr>
        </p:nvSpPr>
        <p:spPr/>
        <p:txBody>
          <a:bodyPr>
            <a:normAutofit fontScale="85000" lnSpcReduction="10000"/>
          </a:bodyPr>
          <a:lstStyle/>
          <a:p>
            <a:r>
              <a:rPr lang="en-US" dirty="0" smtClean="0"/>
              <a:t>CCSSM encourages the use of three strategies for comparing fractions. Which of these three strategies do your curricular materials use? Which comparison problems suggest the use of a specific strategy? </a:t>
            </a:r>
          </a:p>
          <a:p>
            <a:r>
              <a:rPr lang="en-US" dirty="0" smtClean="0"/>
              <a:t>An analysis of your materials can help you to determine which comparison problems to use and how to sequence them. For example, in the list of paired fractions in Reflect 4.4, problem (a) lends itself to the strategy of comparing numerators, problem (</a:t>
            </a:r>
            <a:r>
              <a:rPr lang="en-US" dirty="0" err="1" smtClean="0"/>
              <a:t>d</a:t>
            </a:r>
            <a:r>
              <a:rPr lang="en-US" dirty="0" smtClean="0"/>
              <a:t>) invites comparing denominators, and problem (</a:t>
            </a:r>
            <a:r>
              <a:rPr lang="en-US" dirty="0" err="1" smtClean="0"/>
              <a:t>c</a:t>
            </a:r>
            <a:r>
              <a:rPr lang="en-US" dirty="0" smtClean="0"/>
              <a:t>) is solved efficiently through the use of benchmarks.</a:t>
            </a:r>
          </a:p>
          <a:p>
            <a:r>
              <a:rPr lang="en-US" dirty="0" smtClean="0"/>
              <a:t>The use of cross-multiplication, often presented as a procedure without understanding, is discouraged</a:t>
            </a:r>
          </a:p>
          <a:p>
            <a:pPr>
              <a:buNone/>
            </a:pPr>
            <a:r>
              <a:rPr lang="en-US" dirty="0" smtClean="0"/>
              <a:t>	(What about (-3)/(-4) &gt; 1/2?)</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of Instructional Strategies</a:t>
            </a:r>
            <a:endParaRPr lang="en-US" dirty="0"/>
          </a:p>
        </p:txBody>
      </p:sp>
      <p:sp>
        <p:nvSpPr>
          <p:cNvPr id="3" name="Content Placeholder 2"/>
          <p:cNvSpPr>
            <a:spLocks noGrp="1"/>
          </p:cNvSpPr>
          <p:nvPr>
            <p:ph sz="quarter" idx="1"/>
          </p:nvPr>
        </p:nvSpPr>
        <p:spPr/>
        <p:txBody>
          <a:bodyPr>
            <a:normAutofit fontScale="92500" lnSpcReduction="20000"/>
          </a:bodyPr>
          <a:lstStyle/>
          <a:p>
            <a:pPr>
              <a:buNone/>
            </a:pPr>
            <a:r>
              <a:rPr lang="en-US" dirty="0" smtClean="0"/>
              <a:t>	Encouraging students to work with physical models can reinforce their understanding of the importance of referring to the same unit when comparing fractions.  For example, you might use different-sized candy bars (Snickers Bar, Snickers Miniatures, and Snickers Fun Size, for example) to help students understand the relationship between a fraction such as 1/2 and the reference unit as they compare 1/2 of the different bars.  As students compare 1/2 of these different-sized candy bars, they should recognize that they could compare them in different ways (for instance, in terms of length or weight).  Students will recognize that 1/2 of these different bars are not equivalent to one another, since the units differ. </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of Instructional Strategies</a:t>
            </a:r>
            <a:endParaRPr lang="en-US" dirty="0"/>
          </a:p>
        </p:txBody>
      </p:sp>
      <p:sp>
        <p:nvSpPr>
          <p:cNvPr id="3" name="Content Placeholder 2"/>
          <p:cNvSpPr>
            <a:spLocks noGrp="1"/>
          </p:cNvSpPr>
          <p:nvPr>
            <p:ph sz="quarter" idx="1"/>
          </p:nvPr>
        </p:nvSpPr>
        <p:spPr/>
        <p:txBody>
          <a:bodyPr>
            <a:normAutofit lnSpcReduction="10000"/>
          </a:bodyPr>
          <a:lstStyle/>
          <a:p>
            <a:pPr>
              <a:buNone/>
            </a:pPr>
            <a:r>
              <a:rPr lang="en-US" dirty="0" smtClean="0"/>
              <a:t>	When the attribute used for the unit (for example, length) is not explicit, the language used in curricular tasks and in the classroom can present opportunities as well as challenges—especially for English language learners.  “Equivalent” refers to the same value or amount.  Thus, assuming that the unit is the same for both fractions, when you talk about equivalent fractions, you should use statements such as, “1/2 is equivalent to 2/4,” or “1/2 is the same amount as 2/4,” and avoid statements such as, “1/2 is the same as 2/4,” or “1/2 looks like 2/4.” </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Knowledge of Instructional Strategies</a:t>
            </a:r>
            <a:endParaRPr lang="en-US" dirty="0"/>
          </a:p>
        </p:txBody>
      </p:sp>
      <p:sp>
        <p:nvSpPr>
          <p:cNvPr id="3" name="Content Placeholder 2"/>
          <p:cNvSpPr>
            <a:spLocks noGrp="1"/>
          </p:cNvSpPr>
          <p:nvPr>
            <p:ph sz="quarter" idx="1"/>
          </p:nvPr>
        </p:nvSpPr>
        <p:spPr/>
        <p:txBody>
          <a:bodyPr/>
          <a:lstStyle/>
          <a:p>
            <a:pPr>
              <a:buNone/>
            </a:pPr>
            <a:r>
              <a:rPr lang="en-US" dirty="0" smtClean="0"/>
              <a:t>	What technology can be used to promote learning of equivalence and comparison of fractions.</a:t>
            </a:r>
          </a:p>
          <a:p>
            <a:r>
              <a:rPr lang="en-US" dirty="0" smtClean="0"/>
              <a:t>Example:  </a:t>
            </a:r>
            <a:r>
              <a:rPr lang="en-US" dirty="0" smtClean="0">
                <a:hlinkClick r:id="rId2"/>
              </a:rPr>
              <a:t>National Library of Virtual Manipulatives</a:t>
            </a:r>
            <a:r>
              <a:rPr lang="en-US" dirty="0" smtClean="0"/>
              <a:t> (Try “Comparing Fractions” or searching the site for </a:t>
            </a:r>
            <a:r>
              <a:rPr lang="en-US" smtClean="0"/>
              <a:t>“fractions”)</a:t>
            </a:r>
            <a:endParaRPr lang="en-US"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of Assessment</a:t>
            </a:r>
            <a:endParaRPr lang="en-US" dirty="0"/>
          </a:p>
        </p:txBody>
      </p:sp>
      <p:sp>
        <p:nvSpPr>
          <p:cNvPr id="3" name="Content Placeholder 2"/>
          <p:cNvSpPr>
            <a:spLocks noGrp="1"/>
          </p:cNvSpPr>
          <p:nvPr>
            <p:ph sz="quarter" idx="1"/>
          </p:nvPr>
        </p:nvSpPr>
        <p:spPr/>
        <p:txBody>
          <a:bodyPr>
            <a:normAutofit/>
          </a:bodyPr>
          <a:lstStyle/>
          <a:p>
            <a:pPr>
              <a:buNone/>
            </a:pPr>
            <a:r>
              <a:rPr lang="en-US" dirty="0" smtClean="0"/>
              <a:t>	Writing can help students develop mathematical concepts, and having your students write about mathematics can provide highly valuable access to their understanding</a:t>
            </a:r>
          </a:p>
          <a:p>
            <a:pPr>
              <a:buNone/>
            </a:pPr>
            <a:endParaRPr lang="en-US" dirty="0" smtClean="0"/>
          </a:p>
          <a:p>
            <a:pPr>
              <a:buNone/>
            </a:pPr>
            <a:endParaRPr lang="en-US" dirty="0" smtClean="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of Assessment</a:t>
            </a:r>
            <a:endParaRPr lang="en-US" dirty="0"/>
          </a:p>
        </p:txBody>
      </p:sp>
      <p:sp>
        <p:nvSpPr>
          <p:cNvPr id="3" name="Content Placeholder 2"/>
          <p:cNvSpPr>
            <a:spLocks noGrp="1"/>
          </p:cNvSpPr>
          <p:nvPr>
            <p:ph sz="quarter" idx="1"/>
          </p:nvPr>
        </p:nvSpPr>
        <p:spPr/>
        <p:txBody>
          <a:bodyPr>
            <a:normAutofit fontScale="70000" lnSpcReduction="20000"/>
          </a:bodyPr>
          <a:lstStyle/>
          <a:p>
            <a:pPr>
              <a:buNone/>
            </a:pPr>
            <a:r>
              <a:rPr lang="en-US" dirty="0" smtClean="0"/>
              <a:t>	Figures 4.2-4.5 presented the work of students A, B, C, and D, who were asked to write why 4/3 is the same amount as 6/8.  This assessment task differs from a task such as, “Show that 4/3 is the same amount as 6/8.”  It is important to help students develop writing competencies that are analogous to those that mathematicians use.  Therefore, assessment tasks should require students not only to describe how they solved mathematics problems, but also to provide mathematical arguments, justify their thinking, and generalize beyond a small number of cases.  Useful assessment questions include the following:</a:t>
            </a:r>
          </a:p>
          <a:p>
            <a:pPr>
              <a:buNone/>
            </a:pPr>
            <a:endParaRPr lang="en-US" dirty="0" smtClean="0"/>
          </a:p>
          <a:p>
            <a:r>
              <a:rPr lang="en-US" dirty="0" smtClean="0"/>
              <a:t>Why does this procedure work?</a:t>
            </a:r>
          </a:p>
          <a:p>
            <a:r>
              <a:rPr lang="en-US" dirty="0" smtClean="0"/>
              <a:t>Will this strategy always work? And</a:t>
            </a:r>
          </a:p>
          <a:p>
            <a:r>
              <a:rPr lang="en-US" dirty="0" smtClean="0"/>
              <a:t>How do you know?</a:t>
            </a:r>
          </a:p>
          <a:p>
            <a:endParaRPr lang="en-US" dirty="0" smtClean="0"/>
          </a:p>
          <a:p>
            <a:pPr>
              <a:buNone/>
            </a:pPr>
            <a:r>
              <a:rPr lang="en-US" dirty="0" smtClean="0"/>
              <a:t>	These questions will not only help your students develop skill with different genres of mathematics writing, but also provide opportunities for you to assess their development of competency in using these genres. </a:t>
            </a:r>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Connecting Forward—Algebra</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What elements of equivalence of fractions are important when learning equivalence of rational expressions such as </a:t>
            </a:r>
          </a:p>
          <a:p>
            <a:pPr>
              <a:buNone/>
            </a:pPr>
            <a:r>
              <a:rPr lang="en-US" dirty="0" smtClean="0"/>
              <a:t>		(x^2-1)/(x^2+x-2) and (x+1)/(x+2) ?</a:t>
            </a:r>
          </a:p>
          <a:p>
            <a:r>
              <a:rPr lang="en-US" dirty="0" smtClean="0"/>
              <a:t>What is meant by equivalent expressions in this context?</a:t>
            </a:r>
          </a:p>
          <a:p>
            <a:r>
              <a:rPr lang="en-US" dirty="0" smtClean="0"/>
              <a:t>What strategies might algebra students use to determine equivalence?  Which of these have their foundation in equivalence of fractions?</a:t>
            </a:r>
          </a:p>
          <a:p>
            <a:r>
              <a:rPr lang="en-US" dirty="0" smtClean="0"/>
              <a:t>What does it mean to say that one rational expression is greater than another?</a:t>
            </a:r>
          </a:p>
          <a:p>
            <a:pPr>
              <a:buNone/>
            </a:pPr>
            <a:r>
              <a:rPr lang="en-US" smtClean="0"/>
              <a:t>	(</a:t>
            </a:r>
            <a:r>
              <a:rPr lang="en-US" dirty="0" smtClean="0"/>
              <a:t>What about x/(x+1)&gt;(</a:t>
            </a:r>
            <a:r>
              <a:rPr lang="en-US" err="1" smtClean="0"/>
              <a:t>x</a:t>
            </a:r>
            <a:r>
              <a:rPr lang="en-US" smtClean="0"/>
              <a:t>-1)/x?)</a:t>
            </a:r>
            <a:endParaRPr lang="en-US"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for Rich Tasks</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hlinkClick r:id="rId2"/>
              </a:rPr>
              <a:t>Carl's Long List</a:t>
            </a:r>
            <a:endParaRPr lang="en-US" dirty="0" smtClean="0"/>
          </a:p>
          <a:p>
            <a:r>
              <a:rPr lang="en-US" dirty="0" smtClean="0">
                <a:hlinkClick r:id="rId3"/>
              </a:rPr>
              <a:t>Illustrative </a:t>
            </a:r>
            <a:r>
              <a:rPr lang="en-US" dirty="0" smtClean="0">
                <a:hlinkClick r:id="rId3"/>
              </a:rPr>
              <a:t>Mathematics</a:t>
            </a:r>
            <a:endParaRPr lang="en-US" dirty="0" smtClean="0"/>
          </a:p>
          <a:p>
            <a:r>
              <a:rPr lang="en-US" dirty="0" smtClean="0">
                <a:hlinkClick r:id="rId4"/>
              </a:rPr>
              <a:t>Mathematics Assessment and Resource Service</a:t>
            </a:r>
          </a:p>
          <a:p>
            <a:r>
              <a:rPr lang="en-US" dirty="0" smtClean="0">
                <a:hlinkClick r:id="rId5"/>
              </a:rPr>
              <a:t>Progressions</a:t>
            </a:r>
            <a:endParaRPr lang="en-US" dirty="0" smtClean="0"/>
          </a:p>
          <a:p>
            <a:r>
              <a:rPr lang="en-US" dirty="0" smtClean="0">
                <a:hlinkClick r:id="rId6"/>
              </a:rPr>
              <a:t>Hexagon Progression Map</a:t>
            </a:r>
            <a:endParaRPr lang="en-US" dirty="0" smtClean="0"/>
          </a:p>
          <a:p>
            <a:r>
              <a:rPr lang="en-US" dirty="0" smtClean="0">
                <a:hlinkClick r:id="rId7"/>
              </a:rPr>
              <a:t>NCTM Math Common Core Coalition</a:t>
            </a:r>
            <a:endParaRPr lang="en-US" dirty="0" smtClean="0"/>
          </a:p>
          <a:p>
            <a:r>
              <a:rPr lang="en-US" smtClean="0">
                <a:hlinkClick r:id="rId8"/>
              </a:rPr>
              <a:t>NCTM </a:t>
            </a:r>
            <a:r>
              <a:rPr lang="en-US" smtClean="0">
                <a:hlinkClick r:id="rId8"/>
              </a:rPr>
              <a:t>Illuminations</a:t>
            </a:r>
            <a:endParaRPr lang="en-US" smtClean="0"/>
          </a:p>
          <a:p>
            <a:r>
              <a:rPr lang="en-US" dirty="0" smtClean="0">
                <a:hlinkClick r:id="rId9"/>
              </a:rPr>
              <a:t>Connected </a:t>
            </a:r>
            <a:r>
              <a:rPr lang="en-US" dirty="0" smtClean="0">
                <a:hlinkClick r:id="rId9"/>
              </a:rPr>
              <a:t>Mathematics 3</a:t>
            </a:r>
            <a:r>
              <a:rPr lang="en-US" dirty="0" smtClean="0"/>
              <a:t> (Student editions available on Amazon)</a:t>
            </a:r>
          </a:p>
          <a:p>
            <a:pPr lvl="1"/>
            <a:r>
              <a:rPr lang="en-US" dirty="0" smtClean="0">
                <a:hlinkClick r:id="rId10"/>
              </a:rPr>
              <a:t>Say it with </a:t>
            </a:r>
            <a:r>
              <a:rPr lang="en-US" dirty="0" smtClean="0">
                <a:hlinkClick r:id="rId10"/>
              </a:rPr>
              <a:t>Symbols</a:t>
            </a:r>
            <a:endParaRPr lang="en-US" dirty="0" smtClean="0"/>
          </a:p>
          <a:p>
            <a:pPr lvl="1"/>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Tier I Instruction</a:t>
            </a:r>
            <a:endParaRPr lang="en-US" dirty="0"/>
          </a:p>
        </p:txBody>
      </p:sp>
      <p:sp>
        <p:nvSpPr>
          <p:cNvPr id="3" name="Content Placeholder 2"/>
          <p:cNvSpPr>
            <a:spLocks noGrp="1"/>
          </p:cNvSpPr>
          <p:nvPr>
            <p:ph sz="quarter" idx="1"/>
          </p:nvPr>
        </p:nvSpPr>
        <p:spPr/>
        <p:txBody>
          <a:bodyPr>
            <a:normAutofit fontScale="92500" lnSpcReduction="20000"/>
          </a:bodyPr>
          <a:lstStyle/>
          <a:p>
            <a:r>
              <a:rPr lang="en-US" sz="2800" dirty="0" smtClean="0"/>
              <a:t>According to research in the field of highly effective instruction, some instructional components to incorporate into a school program include: </a:t>
            </a:r>
            <a:endParaRPr lang="en-US" dirty="0" smtClean="0"/>
          </a:p>
          <a:p>
            <a:r>
              <a:rPr lang="en-US" sz="2400" dirty="0" smtClean="0"/>
              <a:t>Effective classroom discussion, questioning and learning tasks </a:t>
            </a:r>
            <a:endParaRPr lang="en-US" dirty="0" smtClean="0"/>
          </a:p>
          <a:p>
            <a:r>
              <a:rPr lang="en-US" sz="2400" dirty="0" smtClean="0"/>
              <a:t>Focused, descriptive, qualitative, and frequent feedback to students</a:t>
            </a:r>
          </a:p>
          <a:p>
            <a:r>
              <a:rPr lang="en-US" sz="2400" dirty="0" smtClean="0"/>
              <a:t>Clearly defined learning and behavior targets in student-friendly language </a:t>
            </a:r>
            <a:endParaRPr lang="en-US" dirty="0" smtClean="0"/>
          </a:p>
          <a:p>
            <a:r>
              <a:rPr lang="en-US" sz="2400" dirty="0" smtClean="0"/>
              <a:t>Student work/behavior models that meet the learning/behavior </a:t>
            </a:r>
            <a:r>
              <a:rPr lang="en-US" sz="2400" dirty="0" err="1" smtClean="0"/>
              <a:t>target(s</a:t>
            </a:r>
            <a:r>
              <a:rPr lang="en-US" sz="2400" dirty="0" smtClean="0"/>
              <a:t>) </a:t>
            </a:r>
            <a:endParaRPr lang="en-US" dirty="0" smtClean="0"/>
          </a:p>
          <a:p>
            <a:r>
              <a:rPr lang="en-US" sz="2400" dirty="0" smtClean="0"/>
              <a:t>Critical and creative thinking prompts or questions</a:t>
            </a:r>
          </a:p>
          <a:p>
            <a:r>
              <a:rPr lang="en-US" sz="2400" dirty="0" smtClean="0"/>
              <a:t>Differentiated instruction</a:t>
            </a:r>
          </a:p>
          <a:p>
            <a:r>
              <a:rPr lang="en-US" sz="2400" dirty="0" smtClean="0"/>
              <a:t>Student engagement in self-assessment, self-reflection and peer-analysis based on learning and/or behavior targets </a:t>
            </a:r>
            <a:endParaRPr lang="en-US" dirty="0" smtClean="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Equivalence and Comparison of Fractions</a:t>
            </a:r>
            <a:endParaRPr lang="en-US" dirty="0"/>
          </a:p>
        </p:txBody>
      </p:sp>
      <p:sp>
        <p:nvSpPr>
          <p:cNvPr id="3" name="Content Placeholder 2"/>
          <p:cNvSpPr>
            <a:spLocks noGrp="1"/>
          </p:cNvSpPr>
          <p:nvPr>
            <p:ph sz="quarter" idx="1"/>
          </p:nvPr>
        </p:nvSpPr>
        <p:spPr/>
        <p:txBody>
          <a:bodyPr/>
          <a:lstStyle/>
          <a:p>
            <a:r>
              <a:rPr lang="en-US" b="1" dirty="0" smtClean="0"/>
              <a:t>Essential Understanding 3a </a:t>
            </a:r>
            <a:endParaRPr lang="en-US" dirty="0" smtClean="0"/>
          </a:p>
          <a:p>
            <a:pPr>
              <a:buNone/>
            </a:pPr>
            <a:r>
              <a:rPr lang="en-US" dirty="0" smtClean="0"/>
              <a:t>	Any rational number can be expressed as a fraction in an infinite number of ways</a:t>
            </a:r>
          </a:p>
          <a:p>
            <a:pPr>
              <a:buNone/>
            </a:pPr>
            <a:endParaRPr lang="en-US" dirty="0" smtClean="0"/>
          </a:p>
          <a:p>
            <a:pPr>
              <a:buNone/>
            </a:pPr>
            <a:r>
              <a:rPr lang="en-US" dirty="0" smtClean="0"/>
              <a:t>	Source of this and following material:  Putting Essential Understanding of Fractions into Practice in Grades in Grades 3–5 </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Knowledge of Learners</a:t>
            </a:r>
            <a:endParaRPr lang="en-US" dirty="0"/>
          </a:p>
        </p:txBody>
      </p:sp>
      <p:sp>
        <p:nvSpPr>
          <p:cNvPr id="3" name="Content Placeholder 2"/>
          <p:cNvSpPr>
            <a:spLocks noGrp="1"/>
          </p:cNvSpPr>
          <p:nvPr>
            <p:ph sz="quarter" idx="1"/>
          </p:nvPr>
        </p:nvSpPr>
        <p:spPr/>
        <p:txBody>
          <a:bodyPr/>
          <a:lstStyle/>
          <a:p>
            <a:r>
              <a:rPr lang="en-US" dirty="0" smtClean="0"/>
              <a:t>When students are given the opportunity to make sense of problems, they typically approach problem-solving situations in more than one way.</a:t>
            </a:r>
          </a:p>
          <a:p>
            <a:r>
              <a:rPr lang="en-US" dirty="0" smtClean="0"/>
              <a:t>Knowledge of learners involves anticipating possible student responses. However, on some occasions, you are likely to encounter student thinking that is unique or unanticipated. </a:t>
            </a:r>
          </a:p>
          <a:p>
            <a:r>
              <a:rPr lang="en-US" dirty="0" smtClean="0"/>
              <a:t>Collecting different student approaches to mathematics problems over time can help you to plan for future instruction. </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Knowledge of Learners</a:t>
            </a:r>
            <a:endParaRPr lang="en-US" dirty="0"/>
          </a:p>
        </p:txBody>
      </p:sp>
      <p:sp>
        <p:nvSpPr>
          <p:cNvPr id="3" name="Content Placeholder 2"/>
          <p:cNvSpPr>
            <a:spLocks noGrp="1"/>
          </p:cNvSpPr>
          <p:nvPr>
            <p:ph sz="quarter" idx="1"/>
          </p:nvPr>
        </p:nvSpPr>
        <p:spPr/>
        <p:txBody>
          <a:bodyPr/>
          <a:lstStyle/>
          <a:p>
            <a:r>
              <a:rPr lang="en-US" dirty="0" smtClean="0"/>
              <a:t>Students may think that if someone gives an answer as an improper fraction, it is incorrect</a:t>
            </a:r>
          </a:p>
          <a:p>
            <a:r>
              <a:rPr lang="en-US" dirty="0" smtClean="0"/>
              <a:t>Students may think that only one fraction can be on a particular “spot” on the number line</a:t>
            </a:r>
          </a:p>
          <a:p>
            <a:r>
              <a:rPr lang="en-US" dirty="0" smtClean="0"/>
              <a:t>Students may think that it is not necessary to refer to the same unit in comparing fractions</a:t>
            </a:r>
          </a:p>
          <a:p>
            <a:r>
              <a:rPr lang="en-US" dirty="0" smtClean="0"/>
              <a:t>Knowledge of student misconceptions, in addition to an understanding of accurate student thinking, can help you to anticipate, address, and challenge your students’ mathematical thinking</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of Learners</a:t>
            </a:r>
            <a:endParaRPr lang="en-US" dirty="0"/>
          </a:p>
        </p:txBody>
      </p:sp>
      <p:pic>
        <p:nvPicPr>
          <p:cNvPr id="4" name="Content Placeholder 3" descr="Screen Shot 2014-06-24 at 10.18.41 PM.png"/>
          <p:cNvPicPr>
            <a:picLocks noGrp="1" noChangeAspect="1"/>
          </p:cNvPicPr>
          <p:nvPr>
            <p:ph sz="quarter" idx="1"/>
          </p:nvPr>
        </p:nvPicPr>
        <p:blipFill>
          <a:blip r:embed="rId2"/>
          <a:srcRect t="-19010" b="-19010"/>
          <a:stretch>
            <a:fillRect/>
          </a:stretch>
        </p:blipFill>
        <p:spPr>
          <a:xfrm>
            <a:off x="314711" y="1552964"/>
            <a:ext cx="8503920" cy="457200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Knowledge of Learners</a:t>
            </a:r>
            <a:endParaRPr lang="en-US" dirty="0"/>
          </a:p>
        </p:txBody>
      </p:sp>
      <p:pic>
        <p:nvPicPr>
          <p:cNvPr id="6" name="Content Placeholder 5" descr="Screen Shot 2014-06-24 at 10.14.18 PM.png"/>
          <p:cNvPicPr>
            <a:picLocks noGrp="1" noChangeAspect="1"/>
          </p:cNvPicPr>
          <p:nvPr>
            <p:ph sz="quarter" idx="1"/>
          </p:nvPr>
        </p:nvPicPr>
        <p:blipFill>
          <a:blip r:embed="rId2"/>
          <a:srcRect l="-3378" r="-3378"/>
          <a:stretch>
            <a:fillRect/>
          </a:stretch>
        </p:blip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of Learners</a:t>
            </a:r>
            <a:endParaRPr lang="en-US" dirty="0"/>
          </a:p>
        </p:txBody>
      </p:sp>
      <p:pic>
        <p:nvPicPr>
          <p:cNvPr id="6" name="Content Placeholder 5" descr="Screen Shot 2014-06-24 at 10.15.36 PM.png"/>
          <p:cNvPicPr>
            <a:picLocks noGrp="1" noChangeAspect="1"/>
          </p:cNvPicPr>
          <p:nvPr>
            <p:ph sz="quarter" idx="1"/>
          </p:nvPr>
        </p:nvPicPr>
        <p:blipFill>
          <a:blip r:embed="rId2"/>
          <a:srcRect t="-18288" b="-18288"/>
          <a:stretch>
            <a:fillRect/>
          </a:stretch>
        </p:blip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Civic.thmx</Template>
  <TotalTime>196</TotalTime>
  <Words>1373</Words>
  <Application>Microsoft Macintosh PowerPoint</Application>
  <PresentationFormat>On-screen Show (4:3)</PresentationFormat>
  <Paragraphs>88</Paragraphs>
  <Slides>28</Slides>
  <Notes>1</Notes>
  <HiddenSlides>0</HiddenSlides>
  <MMClips>0</MMClips>
  <ScaleCrop>false</ScaleCrop>
  <HeadingPairs>
    <vt:vector size="4" baseType="variant">
      <vt:variant>
        <vt:lpstr>Design Template</vt:lpstr>
      </vt:variant>
      <vt:variant>
        <vt:i4>1</vt:i4>
      </vt:variant>
      <vt:variant>
        <vt:lpstr>Slide Titles</vt:lpstr>
      </vt:variant>
      <vt:variant>
        <vt:i4>28</vt:i4>
      </vt:variant>
    </vt:vector>
  </HeadingPairs>
  <TitlesOfParts>
    <vt:vector size="29" baseType="lpstr">
      <vt:lpstr>Civic</vt:lpstr>
      <vt:lpstr>Comparing Fractions</vt:lpstr>
      <vt:lpstr>Tier I Instruction</vt:lpstr>
      <vt:lpstr>Tier I Instruction</vt:lpstr>
      <vt:lpstr> Equivalence and Comparison of Fractions</vt:lpstr>
      <vt:lpstr>Knowledge of Learners</vt:lpstr>
      <vt:lpstr>Knowledge of Learners</vt:lpstr>
      <vt:lpstr>Knowledge of Learners</vt:lpstr>
      <vt:lpstr>Knowledge of Learners</vt:lpstr>
      <vt:lpstr>Knowledge of Learners</vt:lpstr>
      <vt:lpstr>Knowledge of Learners</vt:lpstr>
      <vt:lpstr>Knowledge of Learners</vt:lpstr>
      <vt:lpstr>Knowledge of Learners</vt:lpstr>
      <vt:lpstr>Knowledge of Learners</vt:lpstr>
      <vt:lpstr>Knowledge of Learners</vt:lpstr>
      <vt:lpstr>Knowledge of Learners</vt:lpstr>
      <vt:lpstr>Knowledge of Learners</vt:lpstr>
      <vt:lpstr>Knowledge of Learners</vt:lpstr>
      <vt:lpstr>Knowledge of Learners</vt:lpstr>
      <vt:lpstr>Knowledge of Learners</vt:lpstr>
      <vt:lpstr>Knowledge of Learners</vt:lpstr>
      <vt:lpstr>Knowledge of Curriculum</vt:lpstr>
      <vt:lpstr>Knowledge of Instructional Strategies</vt:lpstr>
      <vt:lpstr>Knowledge of Instructional Strategies</vt:lpstr>
      <vt:lpstr>Knowledge of Instructional Strategies</vt:lpstr>
      <vt:lpstr>Knowledge of Assessment</vt:lpstr>
      <vt:lpstr>Knowledge of Assessment</vt:lpstr>
      <vt:lpstr>Connecting Forward—Algebra</vt:lpstr>
      <vt:lpstr>Resources for Rich Tasks</vt:lpstr>
    </vt:vector>
  </TitlesOfParts>
  <Company>University of Kentucky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Comparing Fractions</dc:title>
  <dc:creator>Carl Lee</dc:creator>
  <cp:lastModifiedBy>Carl Lee</cp:lastModifiedBy>
  <cp:revision>21</cp:revision>
  <dcterms:created xsi:type="dcterms:W3CDTF">2014-06-26T12:48:52Z</dcterms:created>
  <dcterms:modified xsi:type="dcterms:W3CDTF">2014-06-26T12:52:11Z</dcterms:modified>
</cp:coreProperties>
</file>