
<file path=[Content_Types].xml><?xml version="1.0" encoding="utf-8"?>
<Types xmlns="http://schemas.openxmlformats.org/package/2006/content-types">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s/slide69.xml" ContentType="application/vnd.openxmlformats-officedocument.presentationml.slide+xml"/>
  <Override PartName="/ppt/slides/slide14.xml" ContentType="application/vnd.openxmlformats-officedocument.presentationml.slide+xml"/>
  <Default Extension="pdf" ContentType="application/pdf"/>
  <Default Extension="rels" ContentType="application/vnd.openxmlformats-package.relationships+xml"/>
  <Override PartName="/ppt/slides/slide62.xml" ContentType="application/vnd.openxmlformats-officedocument.presentationml.slide+xml"/>
  <Override PartName="/ppt/slides/slide78.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85.xml" ContentType="application/vnd.openxmlformats-officedocument.presentationml.slide+xml"/>
  <Override PartName="/ppt/slides/slide68.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61.xml" ContentType="application/vnd.openxmlformats-officedocument.presentationml.slide+xml"/>
  <Override PartName="/ppt/slides/slide77.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84.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67.xml" ContentType="application/vnd.openxmlformats-officedocument.presentationml.slide+xml"/>
  <Override PartName="/ppt/slides/slide12.xml" ContentType="application/vnd.openxmlformats-officedocument.presentationml.slide+xml"/>
  <Override PartName="/ppt/slides/slide60.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91.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83.xml" ContentType="application/vnd.openxmlformats-officedocument.presentationml.slide+xml"/>
  <Override PartName="/ppt/slideLayouts/slideLayout3.xml" ContentType="application/vnd.openxmlformats-officedocument.presentationml.slideLayout+xml"/>
  <Override PartName="/ppt/slides/slide66.xml" ContentType="application/vnd.openxmlformats-officedocument.presentationml.slide+xml"/>
  <Override PartName="/ppt/slides/slide11.xml" ContentType="application/vnd.openxmlformats-officedocument.presentationml.slide+xml"/>
  <Override PartName="/ppt/slides/slide49.xml" ContentType="application/vnd.openxmlformats-officedocument.presentationml.slide+xml"/>
  <Override PartName="/ppt/slides/slide75.xml" ContentType="application/vnd.openxmlformats-officedocument.presentationml.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90.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89.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82.xml" ContentType="application/vnd.openxmlformats-officedocument.presentationml.slide+xml"/>
  <Override PartName="/ppt/slideLayouts/slideLayout2.xml" ContentType="application/vnd.openxmlformats-officedocument.presentationml.slideLayout+xml"/>
  <Override PartName="/ppt/slides/slide65.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slides/slide74.xml" ContentType="application/vnd.openxmlformats-officedocument.presentationml.slide+xml"/>
  <Override PartName="/ppt/slides/slide41.xml" ContentType="application/vnd.openxmlformats-officedocument.presentationml.slide+xml"/>
  <Override PartName="/ppt/slides/slide57.xml" ContentType="application/vnd.openxmlformats-officedocument.presentationml.slid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88.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81.xml" ContentType="application/vnd.openxmlformats-officedocument.presentationml.slide+xml"/>
  <Override PartName="/ppt/slideLayouts/slideLayout1.xml" ContentType="application/vnd.openxmlformats-officedocument.presentationml.slideLayout+xml"/>
  <Override PartName="/ppt/viewProps.xml" ContentType="application/vnd.openxmlformats-officedocument.presentationml.viewProps+xml"/>
  <Override PartName="/ppt/slides/slide64.xml" ContentType="application/vnd.openxmlformats-officedocument.presentationml.slide+xml"/>
  <Default Extension="jpeg" ContentType="image/jpeg"/>
  <Override PartName="/ppt/slides/slide47.xml" ContentType="application/vnd.openxmlformats-officedocument.presentationml.slide+xml"/>
  <Override PartName="/ppt/slides/slide73.xml" ContentType="application/vnd.openxmlformats-officedocument.presentationml.slide+xml"/>
  <Override PartName="/ppt/slides/slide40.xml" ContentType="application/vnd.openxmlformats-officedocument.presentationml.slide+xml"/>
  <Override PartName="/ppt/slides/slide56.xml" ContentType="application/vnd.openxmlformats-officedocument.presentationml.slide+xml"/>
  <Override PartName="/ppt/slides/slide23.xml" ContentType="application/vnd.openxmlformats-officedocument.presentationml.slide+xml"/>
  <Override PartName="/ppt/slides/slide39.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s/slide71.xml" ContentType="application/vnd.openxmlformats-officedocument.presentationml.slide+xml"/>
  <Override PartName="/ppt/slides/slide32.xml" ContentType="application/vnd.openxmlformats-officedocument.presentationml.slide+xml"/>
  <Override PartName="/ppt/slides/slide87.xml" ContentType="application/vnd.openxmlformats-officedocument.presentationml.slide+xml"/>
  <Override PartName="/ppt/slideLayouts/slideLayout7.xml" ContentType="application/vnd.openxmlformats-officedocument.presentationml.slideLayout+xml"/>
  <Override PartName="/ppt/slides/slide15.xml" ContentType="application/vnd.openxmlformats-officedocument.presentationml.slide+xml"/>
  <Override PartName="/ppt/slides/slide80.xml" ContentType="application/vnd.openxmlformats-officedocument.presentationml.slide+xml"/>
  <Override PartName="/ppt/slides/slide63.xml" ContentType="application/vnd.openxmlformats-officedocument.presentationml.slide+xml"/>
  <Override PartName="/ppt/slides/slide79.xml" ContentType="application/vnd.openxmlformats-officedocument.presentationml.slide+xml"/>
  <Override PartName="/ppt/slides/slide46.xml" ContentType="application/vnd.openxmlformats-officedocument.presentationml.slide+xml"/>
  <Override PartName="/ppt/slides/slide72.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s/slide70.xml" ContentType="application/vnd.openxmlformats-officedocument.presentationml.slide+xml"/>
  <Override PartName="/ppt/slides/slide31.xml" ContentType="application/vnd.openxmlformats-officedocument.presentationml.slide+xml"/>
  <Override PartName="/ppt/slides/slide8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72" r:id="rId3"/>
    <p:sldId id="257" r:id="rId4"/>
    <p:sldId id="264" r:id="rId5"/>
    <p:sldId id="258" r:id="rId6"/>
    <p:sldId id="259" r:id="rId7"/>
    <p:sldId id="260" r:id="rId8"/>
    <p:sldId id="265" r:id="rId9"/>
    <p:sldId id="261" r:id="rId10"/>
    <p:sldId id="263" r:id="rId11"/>
    <p:sldId id="276" r:id="rId12"/>
    <p:sldId id="262" r:id="rId13"/>
    <p:sldId id="266" r:id="rId14"/>
    <p:sldId id="274" r:id="rId15"/>
    <p:sldId id="273" r:id="rId16"/>
    <p:sldId id="275" r:id="rId17"/>
    <p:sldId id="278" r:id="rId18"/>
    <p:sldId id="287" r:id="rId19"/>
    <p:sldId id="291" r:id="rId20"/>
    <p:sldId id="285" r:id="rId21"/>
    <p:sldId id="279" r:id="rId22"/>
    <p:sldId id="268" r:id="rId23"/>
    <p:sldId id="277" r:id="rId24"/>
    <p:sldId id="280" r:id="rId25"/>
    <p:sldId id="283" r:id="rId26"/>
    <p:sldId id="288" r:id="rId27"/>
    <p:sldId id="286" r:id="rId28"/>
    <p:sldId id="267" r:id="rId29"/>
    <p:sldId id="269" r:id="rId30"/>
    <p:sldId id="270" r:id="rId31"/>
    <p:sldId id="281" r:id="rId32"/>
    <p:sldId id="271" r:id="rId33"/>
    <p:sldId id="289" r:id="rId34"/>
    <p:sldId id="290" r:id="rId35"/>
    <p:sldId id="292" r:id="rId36"/>
    <p:sldId id="303" r:id="rId37"/>
    <p:sldId id="305" r:id="rId38"/>
    <p:sldId id="304" r:id="rId39"/>
    <p:sldId id="293" r:id="rId40"/>
    <p:sldId id="297" r:id="rId41"/>
    <p:sldId id="294" r:id="rId42"/>
    <p:sldId id="295" r:id="rId43"/>
    <p:sldId id="296" r:id="rId44"/>
    <p:sldId id="298" r:id="rId45"/>
    <p:sldId id="299" r:id="rId46"/>
    <p:sldId id="300" r:id="rId47"/>
    <p:sldId id="301" r:id="rId48"/>
    <p:sldId id="306" r:id="rId49"/>
    <p:sldId id="282" r:id="rId50"/>
    <p:sldId id="307" r:id="rId51"/>
    <p:sldId id="302" r:id="rId52"/>
    <p:sldId id="308" r:id="rId53"/>
    <p:sldId id="328" r:id="rId54"/>
    <p:sldId id="332" r:id="rId55"/>
    <p:sldId id="333" r:id="rId56"/>
    <p:sldId id="334" r:id="rId57"/>
    <p:sldId id="335" r:id="rId58"/>
    <p:sldId id="336" r:id="rId59"/>
    <p:sldId id="310" r:id="rId60"/>
    <p:sldId id="311" r:id="rId61"/>
    <p:sldId id="312" r:id="rId62"/>
    <p:sldId id="313" r:id="rId63"/>
    <p:sldId id="314" r:id="rId64"/>
    <p:sldId id="315" r:id="rId65"/>
    <p:sldId id="316" r:id="rId66"/>
    <p:sldId id="329" r:id="rId67"/>
    <p:sldId id="318" r:id="rId68"/>
    <p:sldId id="319" r:id="rId69"/>
    <p:sldId id="324" r:id="rId70"/>
    <p:sldId id="317" r:id="rId71"/>
    <p:sldId id="330" r:id="rId72"/>
    <p:sldId id="320" r:id="rId73"/>
    <p:sldId id="331" r:id="rId74"/>
    <p:sldId id="345" r:id="rId75"/>
    <p:sldId id="346" r:id="rId76"/>
    <p:sldId id="338" r:id="rId77"/>
    <p:sldId id="325" r:id="rId78"/>
    <p:sldId id="337" r:id="rId79"/>
    <p:sldId id="326" r:id="rId80"/>
    <p:sldId id="339" r:id="rId81"/>
    <p:sldId id="340" r:id="rId82"/>
    <p:sldId id="341" r:id="rId83"/>
    <p:sldId id="342" r:id="rId84"/>
    <p:sldId id="343" r:id="rId85"/>
    <p:sldId id="344" r:id="rId86"/>
    <p:sldId id="350" r:id="rId87"/>
    <p:sldId id="351" r:id="rId88"/>
    <p:sldId id="284" r:id="rId89"/>
    <p:sldId id="347" r:id="rId90"/>
    <p:sldId id="348" r:id="rId91"/>
    <p:sldId id="352" r:id="rId9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10" d="100"/>
          <a:sy n="110" d="100"/>
        </p:scale>
        <p:origin x="-296" y="-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printerSettings" Target="printerSettings/printerSettings1.bin"/><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 Id="rId9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DEE131-D6D1-9443-A431-ABE71E002E18}" type="datetimeFigureOut">
              <a:rPr lang="en-US" smtClean="0"/>
              <a:pPr/>
              <a:t>7/25/14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3386A0-D64A-5D4D-83C5-009EE3642BC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DEE131-D6D1-9443-A431-ABE71E002E18}" type="datetimeFigureOut">
              <a:rPr lang="en-US" smtClean="0"/>
              <a:pPr/>
              <a:t>7/25/14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386A0-D64A-5D4D-83C5-009EE3642BC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53386A0-D64A-5D4D-83C5-009EE3642BC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DEE131-D6D1-9443-A431-ABE71E002E18}" type="datetimeFigureOut">
              <a:rPr lang="en-US" smtClean="0"/>
              <a:pPr/>
              <a:t>7/25/14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DEE131-D6D1-9443-A431-ABE71E002E18}" type="datetimeFigureOut">
              <a:rPr lang="en-US" smtClean="0"/>
              <a:pPr/>
              <a:t>7/25/14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53386A0-D64A-5D4D-83C5-009EE3642BC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ADEE131-D6D1-9443-A431-ABE71E002E18}" type="datetimeFigureOut">
              <a:rPr lang="en-US" smtClean="0"/>
              <a:pPr/>
              <a:t>7/25/14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3386A0-D64A-5D4D-83C5-009EE3642BC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ADEE131-D6D1-9443-A431-ABE71E002E18}" type="datetimeFigureOut">
              <a:rPr lang="en-US" smtClean="0"/>
              <a:pPr/>
              <a:t>7/25/14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386A0-D64A-5D4D-83C5-009EE3642BC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ADEE131-D6D1-9443-A431-ABE71E002E18}" type="datetimeFigureOut">
              <a:rPr lang="en-US" smtClean="0"/>
              <a:pPr/>
              <a:t>7/25/14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53386A0-D64A-5D4D-83C5-009EE3642BC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DEE131-D6D1-9443-A431-ABE71E002E18}" type="datetimeFigureOut">
              <a:rPr lang="en-US" smtClean="0"/>
              <a:pPr/>
              <a:t>7/25/14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53386A0-D64A-5D4D-83C5-009EE3642B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ADEE131-D6D1-9443-A431-ABE71E002E18}" type="datetimeFigureOut">
              <a:rPr lang="en-US" smtClean="0"/>
              <a:pPr/>
              <a:t>7/25/14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53386A0-D64A-5D4D-83C5-009EE3642B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53386A0-D64A-5D4D-83C5-009EE3642BC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ADEE131-D6D1-9443-A431-ABE71E002E18}" type="datetimeFigureOut">
              <a:rPr lang="en-US" smtClean="0"/>
              <a:pPr/>
              <a:t>7/25/14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53386A0-D64A-5D4D-83C5-009EE3642BC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ADEE131-D6D1-9443-A431-ABE71E002E18}" type="datetimeFigureOut">
              <a:rPr lang="en-US" smtClean="0"/>
              <a:pPr/>
              <a:t>7/25/14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ADEE131-D6D1-9443-A431-ABE71E002E18}" type="datetimeFigureOut">
              <a:rPr lang="en-US" smtClean="0"/>
              <a:pPr/>
              <a:t>7/25/14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53386A0-D64A-5D4D-83C5-009EE3642BC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s.uky.edu/~lee/ma341sp14/iso20.ggb" TargetMode="External"/><Relationship Id="rId4" Type="http://schemas.openxmlformats.org/officeDocument/2006/relationships/hyperlink" Target="http://www.ms.uky.edu/~lee/ma341sp14/iso30.ggb" TargetMode="External"/><Relationship Id="rId5" Type="http://schemas.openxmlformats.org/officeDocument/2006/relationships/hyperlink" Target="http://www.ms.uky.edu/~lee/ma341sp14/iso40.ggb" TargetMode="External"/><Relationship Id="rId6" Type="http://schemas.openxmlformats.org/officeDocument/2006/relationships/hyperlink" Target="http://www.ms.uky.edu/~lee/ma341sp14/iso50.ggb" TargetMode="External"/><Relationship Id="rId7" Type="http://schemas.openxmlformats.org/officeDocument/2006/relationships/hyperlink" Target="http://www.ms.uky.edu/~lee/ma341sp14/iso60.ggb" TargetMode="External"/><Relationship Id="rId8" Type="http://schemas.openxmlformats.org/officeDocument/2006/relationships/hyperlink" Target="http://www.ms.uky.edu/~lee/ma341sp14/iso70.ggb" TargetMode="External"/><Relationship Id="rId9" Type="http://schemas.openxmlformats.org/officeDocument/2006/relationships/hyperlink" Target="http://www.ms.uky.edu/~lee/ma341sp14/iso80.ggb" TargetMode="External"/><Relationship Id="rId1" Type="http://schemas.openxmlformats.org/officeDocument/2006/relationships/slideLayout" Target="../slideLayouts/slideLayout2.xml"/><Relationship Id="rId2" Type="http://schemas.openxmlformats.org/officeDocument/2006/relationships/hyperlink" Target="http://www.ms.uky.edu/~lee/ma341sp14/iso10.ggb"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ottkim.com.previewc40.carrierzone.com/thinkinggames/nctm2011.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exstix2.skp" TargetMode="External"/><Relationship Id="rId4" Type="http://schemas.openxmlformats.org/officeDocument/2006/relationships/hyperlink" Target="hexstix3.skp" TargetMode="External"/><Relationship Id="rId5" Type="http://schemas.openxmlformats.org/officeDocument/2006/relationships/hyperlink" Target="hexstix4.skp" TargetMode="External"/><Relationship Id="rId6" Type="http://schemas.openxmlformats.org/officeDocument/2006/relationships/hyperlink" Target="hexstixmake3.skp" TargetMode="External"/><Relationship Id="rId7" Type="http://schemas.openxmlformats.org/officeDocument/2006/relationships/hyperlink" Target="hexstixmake9.skp" TargetMode="External"/><Relationship Id="rId1" Type="http://schemas.openxmlformats.org/officeDocument/2006/relationships/slideLayout" Target="../slideLayouts/slideLayout2.xml"/><Relationship Id="rId2" Type="http://schemas.openxmlformats.org/officeDocument/2006/relationships/hyperlink" Target="hexstix1.sk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rl.cs.ucla.edu/papers/right-size.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caleofuniverse.com/" TargetMode="External"/><Relationship Id="rId4" Type="http://schemas.openxmlformats.org/officeDocument/2006/relationships/hyperlink" Target="http://www.youtube.com/watch?v=0fKBhvDjuy0" TargetMode="External"/><Relationship Id="rId5" Type="http://schemas.openxmlformats.org/officeDocument/2006/relationships/hyperlink" Target="http://www.youtube.com/watch?v=qxXf7AJZ73A" TargetMode="External"/><Relationship Id="rId1" Type="http://schemas.openxmlformats.org/officeDocument/2006/relationships/slideLayout" Target="../slideLayouts/slideLayout2.xml"/><Relationship Id="rId2" Type="http://schemas.openxmlformats.org/officeDocument/2006/relationships/hyperlink" Target="https://itunes.apple.com/us/app/cosmic-eye/id519994935?mt=8"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tunes.apple.com/us/app/easymeasure-measure-your-camera!/id349530105?mt=8" TargetMode="External"/><Relationship Id="rId3" Type="http://schemas.openxmlformats.org/officeDocument/2006/relationships/hyperlink" Target="https://itunes.apple.com/us/app/theodolite/id339393884?mt=8"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scottkim.com.previewc40.carrierzone.com/thinkinggames/nctm2011.html" TargetMode="External"/><Relationship Id="rId4" Type="http://schemas.openxmlformats.org/officeDocument/2006/relationships/hyperlink" Target="http://www.scottkim.com.previewc40.carrierzone.com/thinkinggames/nctm2011handout.pdf" TargetMode="External"/><Relationship Id="rId1" Type="http://schemas.openxmlformats.org/officeDocument/2006/relationships/slideLayout" Target="../slideLayouts/slideLayout2.xml"/><Relationship Id="rId2" Type="http://schemas.openxmlformats.org/officeDocument/2006/relationships/hyperlink" Target="http://www.scottkim.com/"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fold.it/portal/" TargetMode="External"/><Relationship Id="rId4" Type="http://schemas.openxmlformats.org/officeDocument/2006/relationships/hyperlink" Target="https://eyewire.org/signup" TargetMode="External"/><Relationship Id="rId1" Type="http://schemas.openxmlformats.org/officeDocument/2006/relationships/slideLayout" Target="../slideLayouts/slideLayout2.xml"/><Relationship Id="rId2" Type="http://schemas.openxmlformats.org/officeDocument/2006/relationships/hyperlink" Target="http://www.123dapp.com/catch"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athematicsvisionproject.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DK5Z709J2eo&amp;list=PLF7CBA45AEBAD18B8" TargetMode="External"/><Relationship Id="rId3" Type="http://schemas.openxmlformats.org/officeDocument/2006/relationships/hyperlink" Target="http://www.youtube.com/watch?v=F5RyVWI4Onk"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itunes.apple.com/us/app/vernier-video-physics/id389784247?mt=8" TargetMode="External"/><Relationship Id="rId4" Type="http://schemas.openxmlformats.org/officeDocument/2006/relationships/hyperlink" Target="http://www.alice.org/index.php" TargetMode="External"/><Relationship Id="rId1" Type="http://schemas.openxmlformats.org/officeDocument/2006/relationships/slideLayout" Target="../slideLayouts/slideLayout2.xml"/><Relationship Id="rId2" Type="http://schemas.openxmlformats.org/officeDocument/2006/relationships/hyperlink" Target="https://njctl.org/courses/math/"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wv14/CylinderApprox.skp"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wv14/Prisms.skp" TargetMode="External"/><Relationship Id="rId3" Type="http://schemas.openxmlformats.org/officeDocument/2006/relationships/hyperlink" Target="http://www.ms.uky.edu/~lee/wv14/Pyramids.sk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wv14/Cylinders.skp"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wv14/Pyramids2.skp"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amspgeom03/PyramidPuzzles.doc" TargetMode="External"/><Relationship Id="rId3" Type="http://schemas.openxmlformats.org/officeDocument/2006/relationships/hyperlink" Target="http://www.ms.uky.edu/~lee/wv14/CubeDissect.skp" TargetMode="Externa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uky.edu/~lee/wv14/Sphere.skp"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400" dirty="0" smtClean="0"/>
              <a:t>www.ms.uky.edu/~lee/wv14/wv14.html</a:t>
            </a:r>
            <a:endParaRPr lang="en-US" sz="2400" dirty="0"/>
          </a:p>
        </p:txBody>
      </p:sp>
      <p:sp>
        <p:nvSpPr>
          <p:cNvPr id="2" name="Title 1"/>
          <p:cNvSpPr>
            <a:spLocks noGrp="1"/>
          </p:cNvSpPr>
          <p:nvPr>
            <p:ph type="ctrTitle"/>
          </p:nvPr>
        </p:nvSpPr>
        <p:spPr/>
        <p:txBody>
          <a:bodyPr>
            <a:normAutofit/>
          </a:bodyPr>
          <a:lstStyle/>
          <a:p>
            <a:r>
              <a:rPr lang="en-US" dirty="0" smtClean="0"/>
              <a:t>WV Geometry </a:t>
            </a:r>
            <a:r>
              <a:rPr lang="en-US" smtClean="0"/>
              <a:t>- July </a:t>
            </a:r>
            <a:r>
              <a:rPr lang="en-US" dirty="0" smtClean="0"/>
              <a:t>2014</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Guess the Transformation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hlinkClick r:id="rId2"/>
              </a:rPr>
              <a:t>Transformation 1</a:t>
            </a:r>
            <a:endParaRPr lang="en-US" dirty="0" smtClean="0"/>
          </a:p>
          <a:p>
            <a:r>
              <a:rPr lang="en-US" dirty="0" smtClean="0">
                <a:hlinkClick r:id="rId3"/>
              </a:rPr>
              <a:t>Transformation 2</a:t>
            </a:r>
            <a:endParaRPr lang="en-US" dirty="0" smtClean="0"/>
          </a:p>
          <a:p>
            <a:r>
              <a:rPr lang="en-US" dirty="0" smtClean="0">
                <a:hlinkClick r:id="rId4"/>
              </a:rPr>
              <a:t>Transformation 3</a:t>
            </a:r>
            <a:endParaRPr lang="en-US" dirty="0" smtClean="0"/>
          </a:p>
          <a:p>
            <a:r>
              <a:rPr lang="en-US" dirty="0" smtClean="0">
                <a:hlinkClick r:id="rId5"/>
              </a:rPr>
              <a:t>Transformation 4</a:t>
            </a:r>
            <a:endParaRPr lang="en-US" dirty="0" smtClean="0"/>
          </a:p>
          <a:p>
            <a:r>
              <a:rPr lang="en-US" dirty="0" smtClean="0">
                <a:hlinkClick r:id="rId6"/>
              </a:rPr>
              <a:t>Transformation 5</a:t>
            </a:r>
            <a:endParaRPr lang="en-US" dirty="0" smtClean="0"/>
          </a:p>
          <a:p>
            <a:r>
              <a:rPr lang="en-US" dirty="0" smtClean="0">
                <a:hlinkClick r:id="rId7"/>
              </a:rPr>
              <a:t>Transformation 6</a:t>
            </a:r>
            <a:endParaRPr lang="en-US" dirty="0" smtClean="0"/>
          </a:p>
          <a:p>
            <a:r>
              <a:rPr lang="en-US" dirty="0" smtClean="0">
                <a:hlinkClick r:id="rId8"/>
              </a:rPr>
              <a:t>Transformation 7</a:t>
            </a:r>
            <a:endParaRPr lang="en-US" dirty="0" smtClean="0"/>
          </a:p>
          <a:p>
            <a:r>
              <a:rPr lang="en-US" dirty="0" smtClean="0">
                <a:hlinkClick r:id="rId9"/>
              </a:rPr>
              <a:t>Transformation 8</a:t>
            </a:r>
            <a:r>
              <a:rPr lang="en-US" dirty="0" smtClean="0"/>
              <a:t>  </a:t>
            </a:r>
          </a:p>
          <a:p>
            <a:r>
              <a:rPr lang="en-US" dirty="0" smtClean="0"/>
              <a:t>(These are </a:t>
            </a:r>
            <a:r>
              <a:rPr lang="en-US" dirty="0" err="1" smtClean="0"/>
              <a:t>GeoGebra</a:t>
            </a:r>
            <a:r>
              <a:rPr lang="en-US" dirty="0" smtClean="0"/>
              <a:t> Files – download them first, and then open them with </a:t>
            </a:r>
            <a:r>
              <a:rPr lang="en-US" dirty="0" err="1" smtClean="0"/>
              <a:t>GeoGebra</a:t>
            </a:r>
            <a:r>
              <a:rPr lang="en-US"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In the previous problem we saw how we might add elements such as line segments, lines, and points, to uncover the nature of the transformation.  For example, the line of a reflection is the perpendicular bisector of the line segment joining two corresponding points, and the center of a reflection is on the perpendicular bisector of the line segment joining two corresponding points.</a:t>
            </a:r>
          </a:p>
          <a:p>
            <a:r>
              <a:rPr lang="en-US" dirty="0" smtClean="0"/>
              <a:t>The trace option is also powerful.  For example, we can construct the midpoint of the line segment joining two corresponding points and trace it.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Composing Transformations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Whole body explorations of the composition of two transformations</a:t>
            </a:r>
          </a:p>
          <a:p>
            <a:r>
              <a:rPr lang="en-US" dirty="0" smtClean="0"/>
              <a:t>Reflect in one line and then reflect the result in a second, parallel line</a:t>
            </a:r>
          </a:p>
          <a:p>
            <a:r>
              <a:rPr lang="en-US" dirty="0" smtClean="0"/>
              <a:t>Reflect in one line and then reflect the result in a second, crossing line (we did not get to this)</a:t>
            </a:r>
          </a:p>
          <a:p>
            <a:r>
              <a:rPr lang="en-US" dirty="0" smtClean="0"/>
              <a:t>Follow up with </a:t>
            </a:r>
            <a:r>
              <a:rPr lang="en-US" dirty="0" err="1" smtClean="0"/>
              <a:t>GeoGebra</a:t>
            </a:r>
            <a:r>
              <a:rPr lang="en-US" dirty="0" smtClean="0"/>
              <a:t> explorations and explanations – with </a:t>
            </a:r>
            <a:r>
              <a:rPr lang="en-US" dirty="0" err="1" smtClean="0"/>
              <a:t>GeoGebra</a:t>
            </a:r>
            <a:r>
              <a:rPr lang="en-US" dirty="0" smtClean="0"/>
              <a:t> and drawn figures we were able to see how the result of reflecting first in one line and then in a parallel line was a translation in the perpendicular direction from the first line towards the second, by a distance equal to the distance between the two lines.</a:t>
            </a:r>
          </a:p>
          <a:p>
            <a:r>
              <a:rPr lang="en-US" dirty="0" smtClean="0"/>
              <a:t>Potential extension:  Human kaleidoscopes and </a:t>
            </a:r>
            <a:r>
              <a:rPr lang="en-US" dirty="0" err="1" smtClean="0"/>
              <a:t>GeoGebra</a:t>
            </a:r>
            <a:r>
              <a:rPr lang="en-US" dirty="0" smtClean="0"/>
              <a:t> kaleidoscopes – use three lines crossing at a common point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GROWTH MINDSET AND ACTIVE LEARNING</a:t>
            </a:r>
            <a:endParaRPr lang="en-US" dirty="0"/>
          </a:p>
        </p:txBody>
      </p:sp>
      <p:sp>
        <p:nvSpPr>
          <p:cNvPr id="3" name="Content Placeholder 2"/>
          <p:cNvSpPr>
            <a:spLocks noGrp="1"/>
          </p:cNvSpPr>
          <p:nvPr>
            <p:ph sz="quarter" idx="1"/>
          </p:nvPr>
        </p:nvSpPr>
        <p:spPr/>
        <p:txBody>
          <a:bodyPr/>
          <a:lstStyle/>
          <a:p>
            <a:r>
              <a:rPr lang="en-US" dirty="0" smtClean="0"/>
              <a:t>Homework:  Read the article by Ben Braun, for discussion tomorrow</a:t>
            </a:r>
          </a:p>
          <a:p>
            <a:r>
              <a:rPr lang="en-US" dirty="0" smtClean="0"/>
              <a:t> See also the quote by Wendell Berry on the website</a:t>
            </a:r>
          </a:p>
          <a:p>
            <a:r>
              <a:rPr lang="en-US" dirty="0" smtClean="0"/>
              <a:t>Recommended reading (but not provided here):  </a:t>
            </a:r>
            <a:r>
              <a:rPr lang="en-US" dirty="0" err="1" smtClean="0"/>
              <a:t>Boaler</a:t>
            </a:r>
            <a:r>
              <a:rPr lang="en-US" dirty="0" smtClean="0"/>
              <a:t> and Humphreys, Connecting Mathematical Ideas.  Contains some very good videos.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Transformations are pervasive in human activity</a:t>
            </a:r>
          </a:p>
          <a:p>
            <a:r>
              <a:rPr lang="en-US" dirty="0" smtClean="0"/>
              <a:t>Music:  transposition, creating rounds</a:t>
            </a:r>
          </a:p>
          <a:p>
            <a:r>
              <a:rPr lang="en-US" dirty="0" smtClean="0"/>
              <a:t>Square and contra dancing</a:t>
            </a:r>
          </a:p>
          <a:p>
            <a:r>
              <a:rPr lang="en-US" dirty="0" smtClean="0"/>
              <a:t>Creation of symmetrical objects for art or practical use (e.g., hubcaps)</a:t>
            </a:r>
          </a:p>
          <a:p>
            <a:r>
              <a:rPr lang="en-US" dirty="0" smtClean="0"/>
              <a:t>Symmetry in nature</a:t>
            </a:r>
          </a:p>
          <a:p>
            <a:r>
              <a:rPr lang="en-US" dirty="0" smtClean="0"/>
              <a:t>Nice talk by </a:t>
            </a:r>
            <a:r>
              <a:rPr lang="en-US" smtClean="0"/>
              <a:t>Scott Kim:  </a:t>
            </a:r>
            <a:r>
              <a:rPr lang="en-US" smtClean="0">
                <a:hlinkClick r:id="rId2"/>
              </a:rPr>
              <a:t>http://www.scottkim.com.previewc40.carrierzone.com/thinkinggames/nctm2011.html</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GeoGebra</a:t>
            </a:r>
            <a:r>
              <a:rPr lang="en-US" dirty="0" smtClean="0"/>
              <a:t> and </a:t>
            </a:r>
            <a:r>
              <a:rPr lang="en-US" dirty="0" err="1" smtClean="0"/>
              <a:t>SketchUp</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Some early practice with </a:t>
            </a:r>
            <a:r>
              <a:rPr lang="en-US" dirty="0" err="1" smtClean="0"/>
              <a:t>GeoGebra</a:t>
            </a:r>
            <a:r>
              <a:rPr lang="en-US" dirty="0" smtClean="0"/>
              <a:t> and </a:t>
            </a:r>
            <a:r>
              <a:rPr lang="en-US" dirty="0" err="1" smtClean="0"/>
              <a:t>SketchUp</a:t>
            </a:r>
            <a:endParaRPr lang="en-US" dirty="0" smtClean="0"/>
          </a:p>
          <a:p>
            <a:r>
              <a:rPr lang="en-US" dirty="0" err="1" smtClean="0"/>
              <a:t>GeoGebra</a:t>
            </a:r>
            <a:r>
              <a:rPr lang="en-US" dirty="0" smtClean="0"/>
              <a:t> can be run from the web without installing on your computer</a:t>
            </a:r>
          </a:p>
          <a:p>
            <a:r>
              <a:rPr lang="en-US" dirty="0" smtClean="0"/>
              <a:t>A simplified version of </a:t>
            </a:r>
            <a:r>
              <a:rPr lang="en-US" dirty="0" err="1" smtClean="0"/>
              <a:t>GeoGebra</a:t>
            </a:r>
            <a:r>
              <a:rPr lang="en-US" dirty="0" smtClean="0"/>
              <a:t> is available as an </a:t>
            </a:r>
            <a:r>
              <a:rPr lang="en-US" dirty="0" err="1" smtClean="0"/>
              <a:t>iPad</a:t>
            </a:r>
            <a:r>
              <a:rPr lang="en-US" dirty="0" smtClean="0"/>
              <a:t> app</a:t>
            </a:r>
          </a:p>
          <a:p>
            <a:r>
              <a:rPr lang="en-US" dirty="0" smtClean="0"/>
              <a:t>Note that there is a website called “Euclid – The Game”, based on geometric constructions</a:t>
            </a:r>
          </a:p>
          <a:p>
            <a:r>
              <a:rPr lang="en-US" dirty="0" smtClean="0"/>
              <a:t>Good set of problems for </a:t>
            </a:r>
            <a:r>
              <a:rPr lang="en-US" dirty="0" err="1" smtClean="0"/>
              <a:t>GeoGebra</a:t>
            </a:r>
            <a:r>
              <a:rPr lang="en-US" dirty="0" smtClean="0"/>
              <a:t>:  Construct “robust” geometric figures (e.g., isosceles triangle) that maintain their defining properties under dragging</a:t>
            </a:r>
          </a:p>
          <a:p>
            <a:r>
              <a:rPr lang="en-US" dirty="0" err="1" smtClean="0"/>
              <a:t>SketchUp</a:t>
            </a:r>
            <a:r>
              <a:rPr lang="en-US" dirty="0" smtClean="0"/>
              <a:t> is firmly based </a:t>
            </a:r>
            <a:r>
              <a:rPr lang="en-US" smtClean="0"/>
              <a:t>on transformations</a:t>
            </a:r>
          </a:p>
          <a:p>
            <a:r>
              <a:rPr lang="en-US" dirty="0" smtClean="0"/>
              <a:t>Another useful free program is </a:t>
            </a:r>
            <a:r>
              <a:rPr lang="en-US" dirty="0" err="1" smtClean="0"/>
              <a:t>Wingeom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Day Two</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Leftovers from Day 1</a:t>
            </a:r>
            <a:endParaRPr lang="en-US" dirty="0"/>
          </a:p>
        </p:txBody>
      </p:sp>
      <p:sp>
        <p:nvSpPr>
          <p:cNvPr id="3" name="Content Placeholder 2"/>
          <p:cNvSpPr>
            <a:spLocks noGrp="1"/>
          </p:cNvSpPr>
          <p:nvPr>
            <p:ph sz="quarter" idx="1"/>
          </p:nvPr>
        </p:nvSpPr>
        <p:spPr/>
        <p:txBody>
          <a:bodyPr/>
          <a:lstStyle/>
          <a:p>
            <a:r>
              <a:rPr lang="en-US" dirty="0" smtClean="0"/>
              <a:t>Links added to web-based </a:t>
            </a:r>
            <a:r>
              <a:rPr lang="en-US" dirty="0" err="1" smtClean="0"/>
              <a:t>GeoGebra</a:t>
            </a:r>
            <a:r>
              <a:rPr lang="en-US" dirty="0" smtClean="0"/>
              <a:t>, </a:t>
            </a:r>
            <a:r>
              <a:rPr lang="en-US" dirty="0" err="1" smtClean="0"/>
              <a:t>GeoGebraTube</a:t>
            </a:r>
            <a:r>
              <a:rPr lang="en-US" dirty="0" smtClean="0"/>
              <a:t>, and </a:t>
            </a:r>
            <a:r>
              <a:rPr lang="en-US" dirty="0" err="1" smtClean="0"/>
              <a:t>iPad</a:t>
            </a:r>
            <a:r>
              <a:rPr lang="en-US" dirty="0" smtClean="0"/>
              <a:t> app</a:t>
            </a:r>
          </a:p>
          <a:p>
            <a:r>
              <a:rPr lang="en-US" dirty="0" smtClean="0"/>
              <a:t>Glance at Jessie Clark Geometry Project – See link on website</a:t>
            </a:r>
          </a:p>
          <a:p>
            <a:r>
              <a:rPr lang="en-US" dirty="0" smtClean="0"/>
              <a:t>Note the videos at the </a:t>
            </a:r>
            <a:r>
              <a:rPr lang="en-US" dirty="0" err="1" smtClean="0"/>
              <a:t>SketchUp</a:t>
            </a:r>
            <a:r>
              <a:rPr lang="en-US" dirty="0" smtClean="0"/>
              <a:t> site, as well as links to educational resources</a:t>
            </a:r>
          </a:p>
          <a:p>
            <a:r>
              <a:rPr lang="en-US" dirty="0" smtClean="0"/>
              <a:t>Hex puzzle – see image in “</a:t>
            </a:r>
            <a:r>
              <a:rPr lang="en-US" dirty="0" err="1" smtClean="0"/>
              <a:t>SketchUp</a:t>
            </a:r>
            <a:r>
              <a:rPr lang="en-US" dirty="0" smtClean="0"/>
              <a:t> and Transformations” on website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Leftovers from Day 1</a:t>
            </a:r>
            <a:endParaRPr lang="en-US" dirty="0"/>
          </a:p>
        </p:txBody>
      </p:sp>
      <p:sp>
        <p:nvSpPr>
          <p:cNvPr id="3" name="Content Placeholder 2"/>
          <p:cNvSpPr>
            <a:spLocks noGrp="1"/>
          </p:cNvSpPr>
          <p:nvPr>
            <p:ph sz="quarter" idx="1"/>
          </p:nvPr>
        </p:nvSpPr>
        <p:spPr/>
        <p:txBody>
          <a:bodyPr/>
          <a:lstStyle/>
          <a:p>
            <a:r>
              <a:rPr lang="en-US" dirty="0" smtClean="0"/>
              <a:t>Hex puzzle – see image in “</a:t>
            </a:r>
            <a:r>
              <a:rPr lang="en-US" dirty="0" err="1" smtClean="0"/>
              <a:t>SketchUp</a:t>
            </a:r>
            <a:r>
              <a:rPr lang="en-US" dirty="0" smtClean="0"/>
              <a:t> and Transformations” on website</a:t>
            </a:r>
          </a:p>
          <a:p>
            <a:r>
              <a:rPr lang="en-US" dirty="0" smtClean="0">
                <a:hlinkClick r:id="rId2" action="ppaction://hlinkfile"/>
              </a:rPr>
              <a:t>hexstix1.skp</a:t>
            </a:r>
            <a:endParaRPr lang="en-US" dirty="0" smtClean="0"/>
          </a:p>
          <a:p>
            <a:r>
              <a:rPr lang="en-US" dirty="0" smtClean="0">
                <a:hlinkClick r:id="rId3" action="ppaction://hlinkfile"/>
              </a:rPr>
              <a:t>hexstix2.skp</a:t>
            </a:r>
            <a:endParaRPr lang="en-US" dirty="0" smtClean="0"/>
          </a:p>
          <a:p>
            <a:r>
              <a:rPr lang="en-US" dirty="0" smtClean="0">
                <a:hlinkClick r:id="rId4" action="ppaction://hlinkfile"/>
              </a:rPr>
              <a:t>hexstix3.skp</a:t>
            </a:r>
            <a:endParaRPr lang="en-US" dirty="0" smtClean="0"/>
          </a:p>
          <a:p>
            <a:r>
              <a:rPr lang="en-US" dirty="0" smtClean="0">
                <a:hlinkClick r:id="rId5" action="ppaction://hlinkfile"/>
              </a:rPr>
              <a:t>hexstix4.skp</a:t>
            </a:r>
            <a:endParaRPr lang="en-US" dirty="0" smtClean="0"/>
          </a:p>
          <a:p>
            <a:r>
              <a:rPr lang="en-US" dirty="0" smtClean="0">
                <a:hlinkClick r:id="rId6" action="ppaction://hlinkfile"/>
              </a:rPr>
              <a:t>hexstixmake3.skp</a:t>
            </a:r>
            <a:endParaRPr lang="en-US" dirty="0" smtClean="0"/>
          </a:p>
          <a:p>
            <a:r>
              <a:rPr lang="en-US" dirty="0" smtClean="0">
                <a:hlinkClick r:id="rId7" action="ppaction://hlinkfile"/>
              </a:rPr>
              <a:t>hexstixmake9.skp</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for Fun</a:t>
            </a:r>
            <a:endParaRPr lang="en-US" dirty="0"/>
          </a:p>
        </p:txBody>
      </p:sp>
      <p:sp>
        <p:nvSpPr>
          <p:cNvPr id="3" name="Content Placeholder 2"/>
          <p:cNvSpPr>
            <a:spLocks noGrp="1"/>
          </p:cNvSpPr>
          <p:nvPr>
            <p:ph sz="quarter" idx="1"/>
          </p:nvPr>
        </p:nvSpPr>
        <p:spPr/>
        <p:txBody>
          <a:bodyPr/>
          <a:lstStyle/>
          <a:p>
            <a:r>
              <a:rPr lang="en-US" dirty="0" smtClean="0"/>
              <a:t>Pipe Dream by </a:t>
            </a:r>
            <a:r>
              <a:rPr lang="en-US" dirty="0" err="1" smtClean="0"/>
              <a:t>Animusic</a:t>
            </a:r>
            <a:r>
              <a:rPr lang="en-US" dirty="0" smtClean="0"/>
              <a:t> – link on website</a:t>
            </a:r>
          </a:p>
          <a:p>
            <a:r>
              <a:rPr lang="en-US" dirty="0" smtClean="0"/>
              <a:t>Geometry according to Google – link on website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Day One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 Set</a:t>
            </a:r>
            <a:endParaRPr lang="en-US" dirty="0"/>
          </a:p>
        </p:txBody>
      </p:sp>
      <p:sp>
        <p:nvSpPr>
          <p:cNvPr id="3" name="Content Placeholder 2"/>
          <p:cNvSpPr>
            <a:spLocks noGrp="1"/>
          </p:cNvSpPr>
          <p:nvPr>
            <p:ph sz="quarter" idx="1"/>
          </p:nvPr>
        </p:nvSpPr>
        <p:spPr/>
        <p:txBody>
          <a:bodyPr/>
          <a:lstStyle/>
          <a:p>
            <a:r>
              <a:rPr lang="en-US" dirty="0" smtClean="0"/>
              <a:t>Reactions to Ben Braun’s article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GeoGebraTube</a:t>
            </a:r>
            <a:endParaRPr lang="en-US" dirty="0"/>
          </a:p>
        </p:txBody>
      </p:sp>
      <p:sp>
        <p:nvSpPr>
          <p:cNvPr id="3" name="Content Placeholder 2"/>
          <p:cNvSpPr>
            <a:spLocks noGrp="1"/>
          </p:cNvSpPr>
          <p:nvPr>
            <p:ph sz="quarter" idx="1"/>
          </p:nvPr>
        </p:nvSpPr>
        <p:spPr/>
        <p:txBody>
          <a:bodyPr/>
          <a:lstStyle/>
          <a:p>
            <a:r>
              <a:rPr lang="en-US" dirty="0" smtClean="0"/>
              <a:t>Take a few minutes to explore </a:t>
            </a:r>
            <a:r>
              <a:rPr lang="en-US" dirty="0" err="1" smtClean="0"/>
              <a:t>GeoGebraTube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MATHEMATICAL FRAMEWORK FOR MATHEMATICS WITH TRANSFORMAITONS</a:t>
            </a:r>
            <a:endParaRPr lang="en-US" dirty="0"/>
          </a:p>
        </p:txBody>
      </p:sp>
      <p:sp>
        <p:nvSpPr>
          <p:cNvPr id="3" name="Content Placeholder 2"/>
          <p:cNvSpPr>
            <a:spLocks noGrp="1"/>
          </p:cNvSpPr>
          <p:nvPr>
            <p:ph sz="quarter" idx="1"/>
          </p:nvPr>
        </p:nvSpPr>
        <p:spPr/>
        <p:txBody>
          <a:bodyPr/>
          <a:lstStyle/>
          <a:p>
            <a:r>
              <a:rPr lang="en-US" dirty="0" smtClean="0"/>
              <a:t>Activity:  Model a dilation with </a:t>
            </a:r>
            <a:r>
              <a:rPr lang="en-US" dirty="0" err="1" smtClean="0"/>
              <a:t>GeoGebra</a:t>
            </a:r>
            <a:r>
              <a:rPr lang="en-US" dirty="0" smtClean="0"/>
              <a:t>.  Set up a slider in advance to use for the scale factor.  Take measurements of lengths and angles.</a:t>
            </a:r>
          </a:p>
          <a:p>
            <a:r>
              <a:rPr lang="en-US" dirty="0" smtClean="0"/>
              <a:t>What happens if you dilate a line passing through the center of dilation?  A line not passing through the center of dilation?</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Activity:  List “basic” properties of reflections, rotations, reflections, and dilations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Prove a Theorem with Dilations</a:t>
            </a:r>
            <a:endParaRPr lang="en-US" dirty="0"/>
          </a:p>
        </p:txBody>
      </p:sp>
      <p:sp>
        <p:nvSpPr>
          <p:cNvPr id="3" name="Content Placeholder 2"/>
          <p:cNvSpPr>
            <a:spLocks noGrp="1"/>
          </p:cNvSpPr>
          <p:nvPr>
            <p:ph sz="quarter" idx="1"/>
          </p:nvPr>
        </p:nvSpPr>
        <p:spPr/>
        <p:txBody>
          <a:bodyPr/>
          <a:lstStyle/>
          <a:p>
            <a:r>
              <a:rPr lang="en-US" dirty="0" smtClean="0"/>
              <a:t>In the figure below segment DE cuts across triangle ABC and CD/CA = CE/CB.  Prove segment DE is parallel to segment AB.</a:t>
            </a:r>
          </a:p>
          <a:p>
            <a:endParaRPr lang="en-US" dirty="0" smtClean="0"/>
          </a:p>
        </p:txBody>
      </p:sp>
      <p:pic>
        <p:nvPicPr>
          <p:cNvPr id="5" name="Picture 4"/>
          <p:cNvPicPr>
            <a:picLocks noChangeAspect="1"/>
          </p:cNvPicPr>
          <p:nvPr/>
        </p:nvPicPr>
        <p:blipFill>
          <a:blip r:embed="rId2"/>
          <a:stretch>
            <a:fillRect/>
          </a:stretch>
        </p:blipFill>
        <p:spPr>
          <a:xfrm>
            <a:off x="2841324" y="2776728"/>
            <a:ext cx="3789680" cy="332232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State and prove the converse of the preceding theorem (we did not get to this)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Theorems</a:t>
            </a:r>
            <a:endParaRPr lang="en-US" dirty="0"/>
          </a:p>
        </p:txBody>
      </p:sp>
      <p:sp>
        <p:nvSpPr>
          <p:cNvPr id="3" name="Content Placeholder 2"/>
          <p:cNvSpPr>
            <a:spLocks noGrp="1"/>
          </p:cNvSpPr>
          <p:nvPr>
            <p:ph sz="quarter" idx="1"/>
          </p:nvPr>
        </p:nvSpPr>
        <p:spPr/>
        <p:txBody>
          <a:bodyPr/>
          <a:lstStyle/>
          <a:p>
            <a:r>
              <a:rPr lang="en-US" dirty="0" smtClean="0"/>
              <a:t>Prove that corresponding angles formed by a transversal of a pair of parallel lines are congruent.  (We used dilations and the parallel postulate.)</a:t>
            </a:r>
          </a:p>
          <a:p>
            <a:r>
              <a:rPr lang="en-US" dirty="0" smtClean="0"/>
              <a:t>Prove that the base angles of an isosceles triangle are congruent.  (We used a reflection.)</a:t>
            </a:r>
          </a:p>
          <a:p>
            <a:r>
              <a:rPr lang="en-US" dirty="0" smtClean="0"/>
              <a:t>Prove that if a triangle has a pair of congruent angles, then it is isosceles.  (We did not do this.)</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Mathematical Framework</a:t>
            </a:r>
            <a:endParaRPr lang="en-US" dirty="0"/>
          </a:p>
        </p:txBody>
      </p:sp>
      <p:sp>
        <p:nvSpPr>
          <p:cNvPr id="3" name="Content Placeholder 2"/>
          <p:cNvSpPr>
            <a:spLocks noGrp="1"/>
          </p:cNvSpPr>
          <p:nvPr>
            <p:ph sz="quarter" idx="1"/>
          </p:nvPr>
        </p:nvSpPr>
        <p:spPr/>
        <p:txBody>
          <a:bodyPr/>
          <a:lstStyle/>
          <a:p>
            <a:r>
              <a:rPr lang="en-US" dirty="0" smtClean="0"/>
              <a:t>The Big Idea:  </a:t>
            </a:r>
            <a:r>
              <a:rPr lang="en-US" i="1" dirty="0" smtClean="0"/>
              <a:t>Both congruence and similarity are defined for all shapes via transformations</a:t>
            </a:r>
          </a:p>
          <a:p>
            <a:r>
              <a:rPr lang="en-US" dirty="0" smtClean="0"/>
              <a:t>Then more familiar results follow, some </a:t>
            </a:r>
            <a:r>
              <a:rPr lang="en-US" smtClean="0"/>
              <a:t>using transformation proofs.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Mathematical Framework</a:t>
            </a:r>
            <a:endParaRPr lang="en-US" dirty="0"/>
          </a:p>
        </p:txBody>
      </p:sp>
      <p:sp>
        <p:nvSpPr>
          <p:cNvPr id="3" name="Content Placeholder 2"/>
          <p:cNvSpPr>
            <a:spLocks noGrp="1"/>
          </p:cNvSpPr>
          <p:nvPr>
            <p:ph sz="quarter" idx="1"/>
          </p:nvPr>
        </p:nvSpPr>
        <p:spPr/>
        <p:txBody>
          <a:bodyPr/>
          <a:lstStyle/>
          <a:p>
            <a:r>
              <a:rPr lang="en-US" dirty="0" smtClean="0"/>
              <a:t>See CCSSM and resources on workshop website</a:t>
            </a:r>
          </a:p>
          <a:p>
            <a:r>
              <a:rPr lang="en-US" dirty="0" smtClean="0"/>
              <a:t>A Framework for CCSSM Geometry with Transformations – See Sections 1 and 2 of handout (and also SMSG materials on website)</a:t>
            </a:r>
          </a:p>
          <a:p>
            <a:r>
              <a:rPr lang="en-US" dirty="0" smtClean="0"/>
              <a:t>Some things can now be proved by transformations, while others may end up being proved “the old way” once other results are proved with transformations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Verifying Congruence with Transformations</a:t>
            </a:r>
            <a:endParaRPr lang="en-US" dirty="0"/>
          </a:p>
        </p:txBody>
      </p:sp>
      <p:sp>
        <p:nvSpPr>
          <p:cNvPr id="3" name="Content Placeholder 2"/>
          <p:cNvSpPr>
            <a:spLocks noGrp="1"/>
          </p:cNvSpPr>
          <p:nvPr>
            <p:ph sz="quarter" idx="1"/>
          </p:nvPr>
        </p:nvSpPr>
        <p:spPr/>
        <p:txBody>
          <a:bodyPr/>
          <a:lstStyle/>
          <a:p>
            <a:r>
              <a:rPr lang="en-US" dirty="0" smtClean="0"/>
              <a:t>Activity:  Use </a:t>
            </a:r>
            <a:r>
              <a:rPr lang="en-US" dirty="0" err="1" smtClean="0"/>
              <a:t>Polydron</a:t>
            </a:r>
            <a:r>
              <a:rPr lang="en-US" dirty="0" smtClean="0"/>
              <a:t> to construct two </a:t>
            </a:r>
            <a:r>
              <a:rPr lang="en-US" dirty="0" err="1" smtClean="0"/>
              <a:t>nonsymmetric</a:t>
            </a:r>
            <a:r>
              <a:rPr lang="en-US" dirty="0" smtClean="0"/>
              <a:t>, congruent shapes.  (I suggest using two different colors.)  Place them on a flat surface.  Keep one shape fixed in position and practice using translations, rotations, and reflections to move the shape to coincide with the first.</a:t>
            </a:r>
          </a:p>
          <a:p>
            <a:r>
              <a:rPr lang="en-US" dirty="0" smtClean="0"/>
              <a:t>What systematic procedures did you develop?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sz="quarter" idx="1"/>
          </p:nvPr>
        </p:nvSpPr>
        <p:spPr/>
        <p:txBody>
          <a:bodyPr/>
          <a:lstStyle/>
          <a:p>
            <a:r>
              <a:rPr lang="en-US" dirty="0" smtClean="0"/>
              <a:t>Me, and what I will hope will happen this week</a:t>
            </a:r>
          </a:p>
          <a:p>
            <a:r>
              <a:rPr lang="en-US" dirty="0" smtClean="0"/>
              <a:t>You, and what you hope will happen this week</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Congruence and Similarity with Transformations</a:t>
            </a:r>
            <a:endParaRPr lang="en-US" dirty="0"/>
          </a:p>
        </p:txBody>
      </p:sp>
      <p:sp>
        <p:nvSpPr>
          <p:cNvPr id="3" name="Content Placeholder 2"/>
          <p:cNvSpPr>
            <a:spLocks noGrp="1"/>
          </p:cNvSpPr>
          <p:nvPr>
            <p:ph sz="quarter" idx="1"/>
          </p:nvPr>
        </p:nvSpPr>
        <p:spPr/>
        <p:txBody>
          <a:bodyPr>
            <a:normAutofit/>
          </a:bodyPr>
          <a:lstStyle/>
          <a:p>
            <a:r>
              <a:rPr lang="en-US" dirty="0" smtClean="0"/>
              <a:t>Repeat the preceding activity with </a:t>
            </a:r>
            <a:r>
              <a:rPr lang="en-US" dirty="0" err="1" smtClean="0"/>
              <a:t>SketchUp</a:t>
            </a:r>
            <a:r>
              <a:rPr lang="en-US" dirty="0" smtClean="0"/>
              <a:t>.  You can even make a game of it.  One person creates the pair of shapes, and the other tries to transform one to coincide with the other.</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Use </a:t>
            </a:r>
            <a:r>
              <a:rPr lang="en-US" dirty="0" err="1" smtClean="0"/>
              <a:t>Camera</a:t>
            </a:r>
            <a:r>
              <a:rPr lang="en-US" dirty="0" err="1" smtClean="0">
                <a:sym typeface="Wingdings"/>
              </a:rPr>
              <a:t>Standard</a:t>
            </a:r>
            <a:r>
              <a:rPr lang="en-US" dirty="0" smtClean="0">
                <a:sym typeface="Wingdings"/>
              </a:rPr>
              <a:t> </a:t>
            </a:r>
            <a:r>
              <a:rPr lang="en-US" dirty="0" err="1" smtClean="0">
                <a:sym typeface="Wingdings"/>
              </a:rPr>
              <a:t>ViewsTop</a:t>
            </a:r>
            <a:r>
              <a:rPr lang="en-US" dirty="0" smtClean="0">
                <a:sym typeface="Wingdings"/>
              </a:rPr>
              <a:t> and </a:t>
            </a:r>
            <a:r>
              <a:rPr lang="en-US" dirty="0" err="1" smtClean="0">
                <a:sym typeface="Wingdings"/>
              </a:rPr>
              <a:t>CameraParallel</a:t>
            </a:r>
            <a:r>
              <a:rPr lang="en-US" dirty="0" smtClean="0">
                <a:sym typeface="Wingdings"/>
              </a:rPr>
              <a:t> Projection</a:t>
            </a:r>
          </a:p>
          <a:p>
            <a:r>
              <a:rPr lang="en-US" dirty="0" smtClean="0">
                <a:sym typeface="Wingdings"/>
              </a:rPr>
              <a:t>First construct a shape with the Line tool</a:t>
            </a:r>
          </a:p>
          <a:p>
            <a:r>
              <a:rPr lang="en-US" dirty="0" smtClean="0">
                <a:sym typeface="Wingdings"/>
              </a:rPr>
              <a:t>Now choose the Select tool, double-click and right-click on the shape, and choose Make Group.  This will enable you to manipulate the shape as a unit.</a:t>
            </a:r>
            <a:endParaRPr lang="en-US" dirty="0" smtClean="0"/>
          </a:p>
          <a:p>
            <a:r>
              <a:rPr lang="en-US" dirty="0" smtClean="0"/>
              <a:t>Make a copy of the shape with the Move tool (with “toggle copy”</a:t>
            </a:r>
          </a:p>
          <a:p>
            <a:r>
              <a:rPr lang="en-US" dirty="0" smtClean="0"/>
              <a:t>Practice rotating the copy with the Rotate tool, selecting a point for the center of rotation.</a:t>
            </a:r>
          </a:p>
          <a:p>
            <a:r>
              <a:rPr lang="en-US" dirty="0" smtClean="0"/>
              <a:t>Practice reflecting the copy with the Rotate tool, dragging along a segment for the line of reflection.  (What’s going on here?)</a:t>
            </a:r>
          </a:p>
          <a:p>
            <a:r>
              <a:rPr lang="en-US" dirty="0" smtClean="0"/>
              <a:t>Practice scaling the copy with the Scale tool.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Read Section 3 of A Framework for CCSSM Geometry with Transformations </a:t>
            </a:r>
          </a:p>
          <a:p>
            <a:r>
              <a:rPr lang="en-US" dirty="0" smtClean="0"/>
              <a:t>Prove Theorems 6—12 (first a more formal statement is necessary).  Start with informal understanding, and work toward a more formal argument.  Represent the theorems, e.g., with </a:t>
            </a:r>
            <a:r>
              <a:rPr lang="en-US" dirty="0" err="1" smtClean="0"/>
              <a:t>GeoGebra</a:t>
            </a:r>
            <a:r>
              <a:rPr lang="en-US" dirty="0" smtClean="0"/>
              <a:t>.</a:t>
            </a:r>
          </a:p>
          <a:p>
            <a:r>
              <a:rPr lang="en-US" dirty="0" smtClean="0"/>
              <a:t>We proved that if two triangles are congruent, then there is a correspondence of vertices such that pairs of corresponding sides have the same length and pairs of corresponding angles have the same measure.  (CPCTC)</a:t>
            </a:r>
          </a:p>
          <a:p>
            <a:r>
              <a:rPr lang="en-US" dirty="0" smtClean="0"/>
              <a:t>We looked at the SAS triangle congruence criterion, the ASA triangle congruence criterion, the AA triangle similarity criterion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with Cube Buildings</a:t>
            </a:r>
            <a:endParaRPr lang="en-US" dirty="0"/>
          </a:p>
        </p:txBody>
      </p:sp>
      <p:sp>
        <p:nvSpPr>
          <p:cNvPr id="3" name="Content Placeholder 2"/>
          <p:cNvSpPr>
            <a:spLocks noGrp="1"/>
          </p:cNvSpPr>
          <p:nvPr>
            <p:ph sz="quarter" idx="1"/>
          </p:nvPr>
        </p:nvSpPr>
        <p:spPr/>
        <p:txBody>
          <a:bodyPr/>
          <a:lstStyle/>
          <a:p>
            <a:r>
              <a:rPr lang="en-US" dirty="0" smtClean="0"/>
              <a:t>Activity:  Construct a structure with 4 or 5 multilink cubes.  Now construct a second structure that is scaled up by a factor of 2 in all directions.</a:t>
            </a:r>
          </a:p>
          <a:p>
            <a:r>
              <a:rPr lang="en-US" dirty="0" smtClean="0"/>
              <a:t>How do lengths change?  How do surface areas change?  How do volumes change.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in Real Life</a:t>
            </a:r>
            <a:endParaRPr lang="en-US" dirty="0"/>
          </a:p>
        </p:txBody>
      </p:sp>
      <p:sp>
        <p:nvSpPr>
          <p:cNvPr id="3" name="Content Placeholder 2"/>
          <p:cNvSpPr>
            <a:spLocks noGrp="1"/>
          </p:cNvSpPr>
          <p:nvPr>
            <p:ph sz="quarter" idx="1"/>
          </p:nvPr>
        </p:nvSpPr>
        <p:spPr/>
        <p:txBody>
          <a:bodyPr/>
          <a:lstStyle/>
          <a:p>
            <a:r>
              <a:rPr lang="en-US" dirty="0" smtClean="0"/>
              <a:t>See “On Being the Right Size” by Haldane for the role of scaling in biology</a:t>
            </a:r>
          </a:p>
          <a:p>
            <a:r>
              <a:rPr lang="en-US" dirty="0" smtClean="0">
                <a:hlinkClick r:id="rId2"/>
              </a:rPr>
              <a:t>http://irl.cs.ucla.edu/papers/right-size.html</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Day 3</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with Large Scaling</a:t>
            </a:r>
            <a:endParaRPr lang="en-US" dirty="0"/>
          </a:p>
        </p:txBody>
      </p:sp>
      <p:sp>
        <p:nvSpPr>
          <p:cNvPr id="3" name="Content Placeholder 2"/>
          <p:cNvSpPr>
            <a:spLocks noGrp="1"/>
          </p:cNvSpPr>
          <p:nvPr>
            <p:ph sz="quarter" idx="1"/>
          </p:nvPr>
        </p:nvSpPr>
        <p:spPr/>
        <p:txBody>
          <a:bodyPr/>
          <a:lstStyle/>
          <a:p>
            <a:r>
              <a:rPr lang="en-US" dirty="0" smtClean="0"/>
              <a:t>Cosmic Eye </a:t>
            </a:r>
            <a:r>
              <a:rPr lang="en-US" dirty="0" err="1" smtClean="0"/>
              <a:t>iPad/iPhone</a:t>
            </a:r>
            <a:r>
              <a:rPr lang="en-US" dirty="0" smtClean="0"/>
              <a:t> app, </a:t>
            </a:r>
            <a:r>
              <a:rPr lang="en-US" dirty="0" smtClean="0">
                <a:hlinkClick r:id="rId2"/>
              </a:rPr>
              <a:t>https://itunes.apple.com/us/app/cosmic-eye/id519994935?mt=8</a:t>
            </a:r>
            <a:endParaRPr lang="en-US" dirty="0" smtClean="0"/>
          </a:p>
          <a:p>
            <a:r>
              <a:rPr lang="en-US" dirty="0" smtClean="0"/>
              <a:t>Scale of the Universe </a:t>
            </a:r>
            <a:r>
              <a:rPr lang="en-US" dirty="0" smtClean="0">
                <a:hlinkClick r:id="rId3"/>
              </a:rPr>
              <a:t>http://scaleofuniverse.com/</a:t>
            </a:r>
            <a:endParaRPr lang="en-US" dirty="0" smtClean="0"/>
          </a:p>
          <a:p>
            <a:r>
              <a:rPr lang="en-US" dirty="0" smtClean="0"/>
              <a:t>(Old) Powers of Ten video </a:t>
            </a:r>
            <a:r>
              <a:rPr lang="en-US" dirty="0" smtClean="0">
                <a:hlinkClick r:id="rId4"/>
              </a:rPr>
              <a:t>http://www.youtube.com/watch?v=0fKBhvDjuy0</a:t>
            </a:r>
            <a:endParaRPr lang="en-US" dirty="0" smtClean="0"/>
          </a:p>
          <a:p>
            <a:r>
              <a:rPr lang="en-US" dirty="0" smtClean="0"/>
              <a:t>Update:  Cosmic Voyage, narrated by Morgan Freeman, </a:t>
            </a:r>
            <a:r>
              <a:rPr lang="en-US" dirty="0" smtClean="0">
                <a:hlinkClick r:id="rId5"/>
              </a:rPr>
              <a:t>http://www.youtube.com/watch?v=qxXf7AJZ73A</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Distances with Apps (and Trig)</a:t>
            </a:r>
            <a:endParaRPr lang="en-US" dirty="0"/>
          </a:p>
        </p:txBody>
      </p:sp>
      <p:sp>
        <p:nvSpPr>
          <p:cNvPr id="3" name="Content Placeholder 2"/>
          <p:cNvSpPr>
            <a:spLocks noGrp="1"/>
          </p:cNvSpPr>
          <p:nvPr>
            <p:ph sz="quarter" idx="1"/>
          </p:nvPr>
        </p:nvSpPr>
        <p:spPr/>
        <p:txBody>
          <a:bodyPr/>
          <a:lstStyle/>
          <a:p>
            <a:r>
              <a:rPr lang="en-US" dirty="0" err="1" smtClean="0"/>
              <a:t>EasyMeasure</a:t>
            </a:r>
            <a:r>
              <a:rPr lang="en-US" dirty="0" smtClean="0"/>
              <a:t> </a:t>
            </a:r>
            <a:r>
              <a:rPr lang="en-US" dirty="0" smtClean="0">
                <a:hlinkClick r:id="rId2"/>
              </a:rPr>
              <a:t>https://itunes.apple.com/us/app/easymeasure-measure-your-camera!/id349530105?mt=8</a:t>
            </a:r>
            <a:endParaRPr lang="en-US" dirty="0" smtClean="0"/>
          </a:p>
          <a:p>
            <a:r>
              <a:rPr lang="en-US" dirty="0" err="1" smtClean="0"/>
              <a:t>Theodolite</a:t>
            </a:r>
            <a:r>
              <a:rPr lang="en-US" dirty="0" smtClean="0"/>
              <a:t> </a:t>
            </a:r>
            <a:r>
              <a:rPr lang="en-US" dirty="0" smtClean="0">
                <a:hlinkClick r:id="rId3"/>
              </a:rPr>
              <a:t>https://itunes.apple.com/us/app/theodolite/id339393884?mt=8</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with Transformations</a:t>
            </a:r>
            <a:endParaRPr lang="en-US" dirty="0"/>
          </a:p>
        </p:txBody>
      </p:sp>
      <p:sp>
        <p:nvSpPr>
          <p:cNvPr id="3" name="Content Placeholder 2"/>
          <p:cNvSpPr>
            <a:spLocks noGrp="1"/>
          </p:cNvSpPr>
          <p:nvPr>
            <p:ph sz="quarter" idx="1"/>
          </p:nvPr>
        </p:nvSpPr>
        <p:spPr/>
        <p:txBody>
          <a:bodyPr/>
          <a:lstStyle/>
          <a:p>
            <a:r>
              <a:rPr lang="en-US" dirty="0" smtClean="0"/>
              <a:t>Scott Kim </a:t>
            </a:r>
            <a:r>
              <a:rPr lang="en-US" dirty="0" smtClean="0">
                <a:hlinkClick r:id="rId2"/>
              </a:rPr>
              <a:t>http://www.scottkim.com/</a:t>
            </a:r>
            <a:endParaRPr lang="en-US" dirty="0" smtClean="0"/>
          </a:p>
          <a:p>
            <a:r>
              <a:rPr lang="en-US" dirty="0" smtClean="0"/>
              <a:t>Experiencing Symmetry:  Geometric Transformations in Art, Music and Dance </a:t>
            </a:r>
            <a:r>
              <a:rPr lang="en-US" dirty="0" smtClean="0">
                <a:hlinkClick r:id="rId3"/>
              </a:rPr>
              <a:t>http://www.scottkim.com.previewc40.carrierzone.com/thinkinggames/nctm2011.html</a:t>
            </a:r>
            <a:endParaRPr lang="en-US" dirty="0" smtClean="0"/>
          </a:p>
          <a:p>
            <a:r>
              <a:rPr lang="en-US" dirty="0" smtClean="0"/>
              <a:t>Scott Kim’s </a:t>
            </a:r>
            <a:r>
              <a:rPr lang="en-US" dirty="0" err="1" smtClean="0"/>
              <a:t>ambigram</a:t>
            </a:r>
            <a:r>
              <a:rPr lang="en-US" dirty="0" smtClean="0"/>
              <a:t> handout </a:t>
            </a:r>
            <a:r>
              <a:rPr lang="en-US" dirty="0" smtClean="0">
                <a:hlinkClick r:id="rId4"/>
              </a:rPr>
              <a:t>http://www.scottkim.com.previewc40.carrierzone.com/thinkinggames/nctm2011handout.pdf</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Leftovers from Day 2</a:t>
            </a:r>
            <a:endParaRPr lang="en-US" dirty="0"/>
          </a:p>
        </p:txBody>
      </p:sp>
      <p:sp>
        <p:nvSpPr>
          <p:cNvPr id="3" name="Content Placeholder 2"/>
          <p:cNvSpPr>
            <a:spLocks noGrp="1"/>
          </p:cNvSpPr>
          <p:nvPr>
            <p:ph sz="quarter" idx="1"/>
          </p:nvPr>
        </p:nvSpPr>
        <p:spPr/>
        <p:txBody>
          <a:bodyPr/>
          <a:lstStyle/>
          <a:p>
            <a:r>
              <a:rPr lang="en-US" dirty="0" smtClean="0"/>
              <a:t>Wrote up proofs and posted to website – perhaps we can print this out?  (Please let me know </a:t>
            </a:r>
            <a:r>
              <a:rPr lang="en-US" smtClean="0"/>
              <a:t>about corrections)</a:t>
            </a:r>
          </a:p>
          <a:p>
            <a:r>
              <a:rPr lang="en-US" dirty="0" smtClean="0"/>
              <a:t>Added link to “On Being the Right Size” into this </a:t>
            </a:r>
            <a:r>
              <a:rPr lang="en-US" dirty="0" err="1" smtClean="0"/>
              <a:t>powerpoint</a:t>
            </a:r>
            <a:endParaRPr lang="en-US" dirty="0" smtClean="0"/>
          </a:p>
          <a:p>
            <a:r>
              <a:rPr lang="en-US" dirty="0" smtClean="0"/>
              <a:t>Added link to H. Wu’s book, “Teaching Geometry According to the Common Core Standards”, to the website</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TOPICS</a:t>
            </a:r>
            <a:endParaRPr lang="en-US" dirty="0"/>
          </a:p>
        </p:txBody>
      </p:sp>
      <p:sp>
        <p:nvSpPr>
          <p:cNvPr id="3" name="Content Placeholder 2"/>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Warm-Up Activity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Assumptions:</a:t>
            </a:r>
          </a:p>
          <a:p>
            <a:pPr>
              <a:buNone/>
            </a:pPr>
            <a:r>
              <a:rPr lang="en-US" dirty="0" smtClean="0"/>
              <a:t>	Given a line and a point P not on the line, there is one parallel line passing through P.</a:t>
            </a:r>
          </a:p>
          <a:p>
            <a:pPr>
              <a:buNone/>
            </a:pPr>
            <a:r>
              <a:rPr lang="en-US" dirty="0" smtClean="0"/>
              <a:t>	Angles in transversals theorems.</a:t>
            </a:r>
          </a:p>
          <a:p>
            <a:r>
              <a:rPr lang="en-US" dirty="0" smtClean="0"/>
              <a:t>Use these to prove that the sum of the measures of the interior angles of a triangle is 180 degrees</a:t>
            </a:r>
          </a:p>
          <a:p>
            <a:pPr>
              <a:buNone/>
            </a:pPr>
            <a:r>
              <a:rPr lang="en-US" dirty="0" smtClean="0"/>
              <a:t>	We considered a two column proof and a flow diagram proof</a:t>
            </a:r>
          </a:p>
          <a:p>
            <a:r>
              <a:rPr lang="en-US" dirty="0" smtClean="0"/>
              <a:t>What is the sum of the measures of the interior angles of a quadrilateral?</a:t>
            </a:r>
          </a:p>
          <a:p>
            <a:pPr lvl="1"/>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Dilations and Coordinates</a:t>
            </a:r>
            <a:endParaRPr lang="en-US" dirty="0"/>
          </a:p>
        </p:txBody>
      </p:sp>
      <p:sp>
        <p:nvSpPr>
          <p:cNvPr id="3" name="Content Placeholder 2"/>
          <p:cNvSpPr>
            <a:spLocks noGrp="1"/>
          </p:cNvSpPr>
          <p:nvPr>
            <p:ph sz="quarter" idx="1"/>
          </p:nvPr>
        </p:nvSpPr>
        <p:spPr/>
        <p:txBody>
          <a:bodyPr/>
          <a:lstStyle/>
          <a:p>
            <a:r>
              <a:rPr lang="en-US" dirty="0" smtClean="0"/>
              <a:t>Consider a dilation with center C(1,3) and scaling factor 4.  What point will P(5,11) map to?</a:t>
            </a:r>
          </a:p>
          <a:p>
            <a:r>
              <a:rPr lang="en-US" dirty="0" smtClean="0"/>
              <a:t>Repeat with scaling factor 1/2.</a:t>
            </a:r>
          </a:p>
          <a:p>
            <a:r>
              <a:rPr lang="en-US" dirty="0" smtClean="0"/>
              <a:t>Repeat with scaling factor 1/3.</a:t>
            </a:r>
          </a:p>
          <a:p>
            <a:r>
              <a:rPr lang="en-US" dirty="0" smtClean="0"/>
              <a:t>Repeat with scaling factor </a:t>
            </a:r>
            <a:r>
              <a:rPr lang="en-US" dirty="0" err="1" smtClean="0"/>
              <a:t>k</a:t>
            </a:r>
            <a:r>
              <a:rPr lang="en-US" dirty="0" smtClean="0"/>
              <a:t>&gt;0.</a:t>
            </a:r>
          </a:p>
          <a:p>
            <a:r>
              <a:rPr lang="en-US" dirty="0" smtClean="0"/>
              <a:t>Repeat with C(x</a:t>
            </a:r>
            <a:r>
              <a:rPr lang="en-US" baseline="-25000" dirty="0" smtClean="0"/>
              <a:t>1</a:t>
            </a:r>
            <a:r>
              <a:rPr lang="en-US" dirty="0" smtClean="0"/>
              <a:t>,y</a:t>
            </a:r>
            <a:r>
              <a:rPr lang="en-US" baseline="-25000" dirty="0" smtClean="0"/>
              <a:t>1</a:t>
            </a:r>
            <a:r>
              <a:rPr lang="en-US" dirty="0" smtClean="0"/>
              <a:t>), P(x</a:t>
            </a:r>
            <a:r>
              <a:rPr lang="en-US" baseline="-25000" dirty="0" smtClean="0"/>
              <a:t>2</a:t>
            </a:r>
            <a:r>
              <a:rPr lang="en-US" dirty="0" smtClean="0"/>
              <a:t>,y</a:t>
            </a:r>
            <a:r>
              <a:rPr lang="en-US" baseline="-25000" dirty="0" smtClean="0"/>
              <a:t>2</a:t>
            </a:r>
            <a:r>
              <a:rPr lang="en-US" dirty="0" smtClean="0"/>
              <a:t>), and scaling factor </a:t>
            </a:r>
            <a:r>
              <a:rPr lang="en-US" dirty="0" err="1" smtClean="0"/>
              <a:t>k</a:t>
            </a:r>
            <a:r>
              <a:rPr lang="en-US" dirty="0" smtClean="0"/>
              <a:t>&gt;0.</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Medians of a Triangle</a:t>
            </a:r>
            <a:endParaRPr lang="en-US" dirty="0"/>
          </a:p>
        </p:txBody>
      </p:sp>
      <p:sp>
        <p:nvSpPr>
          <p:cNvPr id="3" name="Content Placeholder 2"/>
          <p:cNvSpPr>
            <a:spLocks noGrp="1"/>
          </p:cNvSpPr>
          <p:nvPr>
            <p:ph sz="quarter" idx="1"/>
          </p:nvPr>
        </p:nvSpPr>
        <p:spPr/>
        <p:txBody>
          <a:bodyPr/>
          <a:lstStyle/>
          <a:p>
            <a:r>
              <a:rPr lang="en-US" dirty="0" smtClean="0"/>
              <a:t>Consider triangle ABC and median AD.  Given the coordinates </a:t>
            </a:r>
          </a:p>
          <a:p>
            <a:pPr>
              <a:buNone/>
            </a:pPr>
            <a:r>
              <a:rPr lang="en-US" dirty="0" smtClean="0"/>
              <a:t>	A(x</a:t>
            </a:r>
            <a:r>
              <a:rPr lang="en-US" baseline="-25000" dirty="0" smtClean="0"/>
              <a:t>1</a:t>
            </a:r>
            <a:r>
              <a:rPr lang="en-US" dirty="0" smtClean="0"/>
              <a:t>,y</a:t>
            </a:r>
            <a:r>
              <a:rPr lang="en-US" baseline="-25000" dirty="0" smtClean="0"/>
              <a:t>1</a:t>
            </a:r>
            <a:r>
              <a:rPr lang="en-US" dirty="0" smtClean="0"/>
              <a:t>), B(x</a:t>
            </a:r>
            <a:r>
              <a:rPr lang="en-US" baseline="-25000" dirty="0" smtClean="0"/>
              <a:t>2</a:t>
            </a:r>
            <a:r>
              <a:rPr lang="en-US" dirty="0" smtClean="0"/>
              <a:t>,y</a:t>
            </a:r>
            <a:r>
              <a:rPr lang="en-US" baseline="-25000" dirty="0" smtClean="0"/>
              <a:t>2</a:t>
            </a:r>
            <a:r>
              <a:rPr lang="en-US" dirty="0" smtClean="0"/>
              <a:t>), C(x</a:t>
            </a:r>
            <a:r>
              <a:rPr lang="en-US" baseline="-25000" dirty="0" smtClean="0"/>
              <a:t>3</a:t>
            </a:r>
            <a:r>
              <a:rPr lang="en-US" dirty="0" smtClean="0"/>
              <a:t>,y</a:t>
            </a:r>
            <a:r>
              <a:rPr lang="en-US" baseline="-25000" dirty="0" smtClean="0"/>
              <a:t>3</a:t>
            </a:r>
            <a:r>
              <a:rPr lang="en-US" dirty="0" smtClean="0"/>
              <a:t>)</a:t>
            </a:r>
          </a:p>
          <a:p>
            <a:pPr>
              <a:buNone/>
            </a:pPr>
            <a:r>
              <a:rPr lang="en-US" dirty="0" smtClean="0"/>
              <a:t>	Find the coordinates of the point 1/3 of the way from D to A on the median AD.</a:t>
            </a:r>
          </a:p>
          <a:p>
            <a:r>
              <a:rPr lang="en-US" dirty="0" smtClean="0"/>
              <a:t>Repeat for the other two medians.  We noted that by the symmetrical answer to the previous problem, we would get the same answer, and hence the same point 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Medians of a Triangle</a:t>
            </a:r>
            <a:endParaRPr lang="en-US" dirty="0"/>
          </a:p>
        </p:txBody>
      </p:sp>
      <p:sp>
        <p:nvSpPr>
          <p:cNvPr id="3" name="Content Placeholder 2"/>
          <p:cNvSpPr>
            <a:spLocks noGrp="1"/>
          </p:cNvSpPr>
          <p:nvPr>
            <p:ph sz="quarter" idx="1"/>
          </p:nvPr>
        </p:nvSpPr>
        <p:spPr/>
        <p:txBody>
          <a:bodyPr/>
          <a:lstStyle/>
          <a:p>
            <a:r>
              <a:rPr lang="en-US" dirty="0" smtClean="0"/>
              <a:t>What did you just prove?  We proved that the medians of any triangle are concurrent, and the point of concurrency divides each median in a 1:2 ratio.</a:t>
            </a:r>
          </a:p>
          <a:p>
            <a:r>
              <a:rPr lang="en-US" dirty="0" smtClean="0"/>
              <a:t>Illustrate/motivate with </a:t>
            </a:r>
            <a:r>
              <a:rPr lang="en-US" dirty="0" err="1" smtClean="0"/>
              <a:t>GeoGebra</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Pythagorean Theorem</a:t>
            </a:r>
            <a:endParaRPr lang="en-US" dirty="0"/>
          </a:p>
        </p:txBody>
      </p:sp>
      <p:sp>
        <p:nvSpPr>
          <p:cNvPr id="3" name="Content Placeholder 2"/>
          <p:cNvSpPr>
            <a:spLocks noGrp="1"/>
          </p:cNvSpPr>
          <p:nvPr>
            <p:ph sz="quarter" idx="1"/>
          </p:nvPr>
        </p:nvSpPr>
        <p:spPr/>
        <p:txBody>
          <a:bodyPr/>
          <a:lstStyle/>
          <a:p>
            <a:r>
              <a:rPr lang="en-US" dirty="0" smtClean="0"/>
              <a:t>In the diagram ABC is a right triangle with right angle at C, and CD is an altitude</a:t>
            </a:r>
          </a:p>
          <a:p>
            <a:endParaRPr lang="en-US" dirty="0" smtClean="0"/>
          </a:p>
        </p:txBody>
      </p:sp>
      <p:pic>
        <p:nvPicPr>
          <p:cNvPr id="4" name="Picture 3" descr="pythagoras.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11700" y="1736184"/>
            <a:ext cx="11526766" cy="5335711"/>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Identify and justify similar triangles</a:t>
            </a:r>
          </a:p>
          <a:p>
            <a:r>
              <a:rPr lang="en-US" dirty="0" smtClean="0"/>
              <a:t>Relate the area of triangle T</a:t>
            </a:r>
            <a:r>
              <a:rPr lang="en-US" baseline="-25000" dirty="0" smtClean="0"/>
              <a:t>1</a:t>
            </a:r>
            <a:r>
              <a:rPr lang="en-US" dirty="0" smtClean="0"/>
              <a:t>=ADC to the area of triangle T</a:t>
            </a:r>
            <a:r>
              <a:rPr lang="en-US" baseline="-25000" dirty="0" smtClean="0"/>
              <a:t>3</a:t>
            </a:r>
            <a:r>
              <a:rPr lang="en-US" dirty="0" smtClean="0"/>
              <a:t>=ABC (what is the scaling factor?—use only the lengths a, </a:t>
            </a:r>
            <a:r>
              <a:rPr lang="en-US" dirty="0" err="1" smtClean="0"/>
              <a:t>b</a:t>
            </a:r>
            <a:r>
              <a:rPr lang="en-US" dirty="0" smtClean="0"/>
              <a:t>, and </a:t>
            </a:r>
            <a:r>
              <a:rPr lang="en-US" smtClean="0"/>
              <a:t>c)</a:t>
            </a:r>
            <a:endParaRPr lang="en-US" dirty="0" smtClean="0"/>
          </a:p>
          <a:p>
            <a:r>
              <a:rPr lang="en-US" dirty="0" smtClean="0"/>
              <a:t>Repeat with triangle T</a:t>
            </a:r>
            <a:r>
              <a:rPr lang="en-US" baseline="-25000" dirty="0" smtClean="0"/>
              <a:t>2</a:t>
            </a:r>
            <a:r>
              <a:rPr lang="en-US" dirty="0" smtClean="0"/>
              <a:t>=BDC</a:t>
            </a:r>
          </a:p>
          <a:p>
            <a:r>
              <a:rPr lang="en-US" dirty="0" smtClean="0"/>
              <a:t>Now work with Area(T</a:t>
            </a:r>
            <a:r>
              <a:rPr lang="en-US" baseline="-25000" dirty="0" smtClean="0"/>
              <a:t>1</a:t>
            </a:r>
            <a:r>
              <a:rPr lang="en-US" dirty="0" smtClean="0"/>
              <a:t>) + Area(T</a:t>
            </a:r>
            <a:r>
              <a:rPr lang="en-US" baseline="-25000" dirty="0" smtClean="0"/>
              <a:t>2</a:t>
            </a:r>
            <a:r>
              <a:rPr lang="en-US" dirty="0" smtClean="0"/>
              <a:t>) = Area(T</a:t>
            </a:r>
            <a:r>
              <a:rPr lang="en-US" baseline="-25000" dirty="0" smtClean="0"/>
              <a:t>3</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Alternatively, prove a/c</a:t>
            </a:r>
            <a:r>
              <a:rPr lang="en-US" baseline="-25000" dirty="0" smtClean="0"/>
              <a:t>1</a:t>
            </a:r>
            <a:r>
              <a:rPr lang="en-US" dirty="0" smtClean="0"/>
              <a:t> = c/a and b/c</a:t>
            </a:r>
            <a:r>
              <a:rPr lang="en-US" baseline="-25000" dirty="0" smtClean="0"/>
              <a:t>2</a:t>
            </a:r>
            <a:r>
              <a:rPr lang="en-US" dirty="0" smtClean="0"/>
              <a:t> = </a:t>
            </a:r>
            <a:r>
              <a:rPr lang="en-US" dirty="0" err="1" smtClean="0"/>
              <a:t>c/b</a:t>
            </a:r>
            <a:endParaRPr lang="en-US" dirty="0" smtClean="0"/>
          </a:p>
          <a:p>
            <a:r>
              <a:rPr lang="en-US" dirty="0" smtClean="0"/>
              <a:t>Now work with c</a:t>
            </a:r>
            <a:r>
              <a:rPr lang="en-US" baseline="-25000" dirty="0" smtClean="0"/>
              <a:t>1</a:t>
            </a:r>
            <a:r>
              <a:rPr lang="en-US" dirty="0" smtClean="0"/>
              <a:t>+c</a:t>
            </a:r>
            <a:r>
              <a:rPr lang="en-US" baseline="-25000" dirty="0" smtClean="0"/>
              <a:t>2</a:t>
            </a:r>
            <a:r>
              <a:rPr lang="en-US" dirty="0" smtClean="0"/>
              <a:t> = </a:t>
            </a:r>
            <a:r>
              <a:rPr lang="en-US" dirty="0" err="1" smtClean="0"/>
              <a:t>c</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Similarity</a:t>
            </a:r>
            <a:endParaRPr lang="en-US" dirty="0"/>
          </a:p>
        </p:txBody>
      </p:sp>
      <p:sp>
        <p:nvSpPr>
          <p:cNvPr id="3" name="Content Placeholder 2"/>
          <p:cNvSpPr>
            <a:spLocks noGrp="1"/>
          </p:cNvSpPr>
          <p:nvPr>
            <p:ph sz="quarter" idx="1"/>
          </p:nvPr>
        </p:nvSpPr>
        <p:spPr/>
        <p:txBody>
          <a:bodyPr>
            <a:normAutofit/>
          </a:bodyPr>
          <a:lstStyle/>
          <a:p>
            <a:r>
              <a:rPr lang="en-US" dirty="0" smtClean="0"/>
              <a:t>Activity:  Estimate someone’s height via a photo</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Understandings</a:t>
            </a:r>
            <a:endParaRPr lang="en-US" dirty="0"/>
          </a:p>
        </p:txBody>
      </p:sp>
      <p:sp>
        <p:nvSpPr>
          <p:cNvPr id="3" name="Content Placeholder 2"/>
          <p:cNvSpPr>
            <a:spLocks noGrp="1"/>
          </p:cNvSpPr>
          <p:nvPr>
            <p:ph sz="quarter" idx="1"/>
          </p:nvPr>
        </p:nvSpPr>
        <p:spPr/>
        <p:txBody>
          <a:bodyPr/>
          <a:lstStyle/>
          <a:p>
            <a:r>
              <a:rPr lang="en-US" dirty="0" smtClean="0"/>
              <a:t>See the two Essential Understandings books, and also the summary handout on Essential Understandings</a:t>
            </a:r>
          </a:p>
          <a:p>
            <a:r>
              <a:rPr lang="en-US" dirty="0" smtClean="0"/>
              <a:t>Many of these pertain to doing geometry and it relationship to developing conjectures and eventually constructing proofs</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Cognitive Tasks</a:t>
            </a:r>
            <a:endParaRPr lang="en-US" dirty="0"/>
          </a:p>
        </p:txBody>
      </p:sp>
      <p:sp>
        <p:nvSpPr>
          <p:cNvPr id="3" name="Content Placeholder 2"/>
          <p:cNvSpPr>
            <a:spLocks noGrp="1"/>
          </p:cNvSpPr>
          <p:nvPr>
            <p:ph sz="quarter" idx="1"/>
          </p:nvPr>
        </p:nvSpPr>
        <p:spPr/>
        <p:txBody>
          <a:bodyPr/>
          <a:lstStyle/>
          <a:p>
            <a:r>
              <a:rPr lang="en-US" dirty="0" smtClean="0"/>
              <a:t>See handouts on cognitive levels of tasks</a:t>
            </a:r>
          </a:p>
          <a:p>
            <a:r>
              <a:rPr lang="en-US" dirty="0" smtClean="0"/>
              <a:t>See Cognitive Levels </a:t>
            </a:r>
            <a:r>
              <a:rPr lang="en-US" dirty="0" err="1" smtClean="0"/>
              <a:t>Powerpoint</a:t>
            </a:r>
            <a:endParaRPr lang="en-US" dirty="0" smtClean="0"/>
          </a:p>
          <a:p>
            <a:r>
              <a:rPr lang="en-US" dirty="0" smtClean="0"/>
              <a:t>Reflect on some of the tasks we have encountered so far, where they fall in the spectrum, and how they can be strengthened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Themes – WV Math II</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Understand Similarity in Terms of Similarity Transformations</a:t>
            </a:r>
          </a:p>
          <a:p>
            <a:r>
              <a:rPr lang="en-US" dirty="0" smtClean="0"/>
              <a:t>Prove Geometric Theorems</a:t>
            </a:r>
          </a:p>
          <a:p>
            <a:r>
              <a:rPr lang="en-US" dirty="0" smtClean="0"/>
              <a:t>Prove Theorems Involving Similarity</a:t>
            </a:r>
          </a:p>
          <a:p>
            <a:r>
              <a:rPr lang="en-US" dirty="0" smtClean="0"/>
              <a:t>Use Coordinates to Prove Simple Geometric Theorems Algebraically</a:t>
            </a:r>
          </a:p>
          <a:p>
            <a:r>
              <a:rPr lang="en-US" dirty="0" smtClean="0"/>
              <a:t>Define trigonometric Ratios and Solve Problems Involving Right Triangles</a:t>
            </a:r>
          </a:p>
          <a:p>
            <a:r>
              <a:rPr lang="en-US" dirty="0" smtClean="0"/>
              <a:t>Prove and Apply Trigonometric Identities</a:t>
            </a:r>
          </a:p>
          <a:p>
            <a:r>
              <a:rPr lang="en-US" dirty="0" smtClean="0"/>
              <a:t>Understand and Apply Theorems About Circles</a:t>
            </a:r>
          </a:p>
          <a:p>
            <a:r>
              <a:rPr lang="en-US" dirty="0" smtClean="0"/>
              <a:t>Find Arc Lengths and Areas of Sectors of Circles.</a:t>
            </a:r>
          </a:p>
          <a:p>
            <a:r>
              <a:rPr lang="en-US" dirty="0" smtClean="0"/>
              <a:t>Translate Between the Geometric Description and the Equation for a Conic Section</a:t>
            </a:r>
          </a:p>
          <a:p>
            <a:r>
              <a:rPr lang="en-US" dirty="0" smtClean="0"/>
              <a:t>Explain Volume Formulas and Use Them to Solve Problems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Place-Based Learning and Teaching</a:t>
            </a:r>
            <a:endParaRPr lang="en-US" dirty="0"/>
          </a:p>
        </p:txBody>
      </p:sp>
      <p:sp>
        <p:nvSpPr>
          <p:cNvPr id="3" name="Content Placeholder 2"/>
          <p:cNvSpPr>
            <a:spLocks noGrp="1"/>
          </p:cNvSpPr>
          <p:nvPr>
            <p:ph sz="quarter" idx="1"/>
          </p:nvPr>
        </p:nvSpPr>
        <p:spPr/>
        <p:txBody>
          <a:bodyPr>
            <a:normAutofit/>
          </a:bodyPr>
          <a:lstStyle/>
          <a:p>
            <a:r>
              <a:rPr lang="en-US" dirty="0" smtClean="0"/>
              <a:t>Read the article by Vena Long for homework and brief discussion tomorrow</a:t>
            </a:r>
          </a:p>
          <a:p>
            <a:r>
              <a:rPr lang="en-US" dirty="0" smtClean="0"/>
              <a:t>See quotes by Wendell Berry on website</a:t>
            </a:r>
          </a:p>
          <a:p>
            <a:r>
              <a:rPr lang="en-US" dirty="0" smtClean="0"/>
              <a:t>We passed around the book “Mathematics in Rural Appalachia:  Place-Based Mathematics Lessons” by Brock and Taylor</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See Activity Sheet handout</a:t>
            </a:r>
          </a:p>
          <a:p>
            <a:r>
              <a:rPr lang="en-US" dirty="0" smtClean="0"/>
              <a:t>Look for similarity activities in:</a:t>
            </a:r>
          </a:p>
          <a:p>
            <a:r>
              <a:rPr lang="en-US" dirty="0" smtClean="0"/>
              <a:t>Navigating, Chapter 3: Scale Factors, Basic Dilations, Coordinate Connections, Multiple Transformations, Shadowy Measurements, Field of Vision.  See back of book for </a:t>
            </a:r>
            <a:r>
              <a:rPr lang="en-US" dirty="0" err="1" smtClean="0"/>
              <a:t>blackline</a:t>
            </a:r>
            <a:r>
              <a:rPr lang="en-US" dirty="0" smtClean="0"/>
              <a:t> masters and solutions.</a:t>
            </a:r>
          </a:p>
          <a:p>
            <a:r>
              <a:rPr lang="en-US" dirty="0" smtClean="0"/>
              <a:t>Focus: Field of Vision problem, p.14</a:t>
            </a:r>
          </a:p>
          <a:p>
            <a:r>
              <a:rPr lang="en-US" dirty="0" smtClean="0"/>
              <a:t>NCTM Illuminations Website</a:t>
            </a:r>
          </a:p>
          <a:p>
            <a:r>
              <a:rPr lang="en-US" dirty="0" smtClean="0"/>
              <a:t>Mathematics Assessment Project</a:t>
            </a:r>
          </a:p>
          <a:p>
            <a:r>
              <a:rPr lang="en-US" dirty="0" smtClean="0"/>
              <a:t>Other sources that would be good to know about</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Day 4</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for Fun</a:t>
            </a:r>
            <a:endParaRPr lang="en-US" dirty="0"/>
          </a:p>
        </p:txBody>
      </p:sp>
      <p:sp>
        <p:nvSpPr>
          <p:cNvPr id="3" name="Content Placeholder 2"/>
          <p:cNvSpPr>
            <a:spLocks noGrp="1"/>
          </p:cNvSpPr>
          <p:nvPr>
            <p:ph sz="quarter" idx="1"/>
          </p:nvPr>
        </p:nvSpPr>
        <p:spPr/>
        <p:txBody>
          <a:bodyPr/>
          <a:lstStyle/>
          <a:p>
            <a:r>
              <a:rPr lang="en-US" dirty="0" smtClean="0"/>
              <a:t>123D Catch – Create a virtual model from 40 photos</a:t>
            </a:r>
          </a:p>
          <a:p>
            <a:pPr>
              <a:buNone/>
            </a:pPr>
            <a:r>
              <a:rPr lang="en-US" dirty="0" smtClean="0">
                <a:hlinkClick r:id="rId2"/>
              </a:rPr>
              <a:t>	http://www.123dapp.com/catch</a:t>
            </a:r>
            <a:endParaRPr lang="en-US" dirty="0" smtClean="0"/>
          </a:p>
          <a:p>
            <a:r>
              <a:rPr lang="en-US" dirty="0" err="1" smtClean="0"/>
              <a:t>Foldit</a:t>
            </a:r>
            <a:r>
              <a:rPr lang="en-US" dirty="0" smtClean="0"/>
              <a:t> – Solve puzzles for science</a:t>
            </a:r>
          </a:p>
          <a:p>
            <a:pPr>
              <a:buNone/>
            </a:pPr>
            <a:r>
              <a:rPr lang="en-US" dirty="0" smtClean="0">
                <a:hlinkClick r:id="rId3"/>
              </a:rPr>
              <a:t>	http://fold.it/portal/</a:t>
            </a:r>
            <a:endParaRPr lang="en-US" dirty="0" smtClean="0"/>
          </a:p>
          <a:p>
            <a:r>
              <a:rPr lang="en-US" dirty="0" err="1" smtClean="0"/>
              <a:t>Eyewire</a:t>
            </a:r>
            <a:r>
              <a:rPr lang="en-US" dirty="0" smtClean="0"/>
              <a:t> – A game to map the brain</a:t>
            </a:r>
          </a:p>
          <a:p>
            <a:pPr>
              <a:buNone/>
            </a:pPr>
            <a:r>
              <a:rPr lang="en-US" dirty="0" smtClean="0">
                <a:hlinkClick r:id="rId4"/>
              </a:rPr>
              <a:t>	https://eyewire.org/signup</a:t>
            </a:r>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SketchUp</a:t>
            </a:r>
            <a:endParaRPr lang="en-US" dirty="0"/>
          </a:p>
        </p:txBody>
      </p:sp>
      <p:sp>
        <p:nvSpPr>
          <p:cNvPr id="3" name="Content Placeholder 2"/>
          <p:cNvSpPr>
            <a:spLocks noGrp="1"/>
          </p:cNvSpPr>
          <p:nvPr>
            <p:ph sz="quarter" idx="1"/>
          </p:nvPr>
        </p:nvSpPr>
        <p:spPr/>
        <p:txBody>
          <a:bodyPr>
            <a:normAutofit/>
          </a:bodyPr>
          <a:lstStyle/>
          <a:p>
            <a:r>
              <a:rPr lang="en-US" dirty="0" smtClean="0"/>
              <a:t>Rotate tool</a:t>
            </a:r>
          </a:p>
          <a:p>
            <a:r>
              <a:rPr lang="en-US" dirty="0" smtClean="0"/>
              <a:t>Use the Select tool to select the object to rotate</a:t>
            </a:r>
          </a:p>
          <a:p>
            <a:r>
              <a:rPr lang="en-US" dirty="0" smtClean="0"/>
              <a:t>Choose the Rotate tool</a:t>
            </a:r>
          </a:p>
          <a:p>
            <a:r>
              <a:rPr lang="en-US" dirty="0" smtClean="0"/>
              <a:t>Click and drag along the axis of rotation</a:t>
            </a:r>
          </a:p>
          <a:p>
            <a:r>
              <a:rPr lang="en-US" dirty="0" smtClean="0"/>
              <a:t>Click a point you want to move</a:t>
            </a:r>
          </a:p>
          <a:p>
            <a:r>
              <a:rPr lang="en-US" dirty="0" smtClean="0"/>
              <a:t>Move the mouse to rotate the object and click to finish</a:t>
            </a:r>
          </a:p>
          <a:p>
            <a:r>
              <a:rPr lang="en-US" dirty="0" smtClean="0"/>
              <a:t>If desired, now type in an angle measure and press Enter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Making nets from rectangular prisms</a:t>
            </a:r>
          </a:p>
          <a:p>
            <a:r>
              <a:rPr lang="en-US" dirty="0" smtClean="0"/>
              <a:t>Double click to select a face (for a set of faces, hold the Shift key down and double click some more faces)</a:t>
            </a:r>
          </a:p>
          <a:p>
            <a:r>
              <a:rPr lang="en-US" dirty="0" smtClean="0"/>
              <a:t>Right click on your selection and choose “Make Group”</a:t>
            </a:r>
          </a:p>
          <a:p>
            <a:r>
              <a:rPr lang="en-US" dirty="0" smtClean="0"/>
              <a:t>Rotate the group as desired</a:t>
            </a:r>
          </a:p>
          <a:p>
            <a:r>
              <a:rPr lang="en-US" dirty="0" smtClean="0"/>
              <a:t>Click your group, right click, and choose “Explode” to undo the group now that the rotation is done</a:t>
            </a: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Scaling</a:t>
            </a:r>
          </a:p>
          <a:p>
            <a:r>
              <a:rPr lang="en-US" dirty="0" smtClean="0"/>
              <a:t>Select the object to be scaled</a:t>
            </a:r>
          </a:p>
          <a:p>
            <a:r>
              <a:rPr lang="en-US" dirty="0" smtClean="0"/>
              <a:t>Choose the Scale tool</a:t>
            </a:r>
          </a:p>
          <a:p>
            <a:r>
              <a:rPr lang="en-US" dirty="0" smtClean="0"/>
              <a:t>Grab and move a scale “handle”.  Note the option to scale from the center if you wish.</a:t>
            </a:r>
          </a:p>
          <a:p>
            <a:r>
              <a:rPr lang="en-US" dirty="0" smtClean="0"/>
              <a:t>If desired, type in scaling factors, such as 2,3,4, and press Enter</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Using “Scale” to make pyramids out of prisms and cones out of cylinders</a:t>
            </a:r>
          </a:p>
          <a:p>
            <a:r>
              <a:rPr lang="en-US" dirty="0" smtClean="0"/>
              <a:t>Double click on the top face (but do not make a group)</a:t>
            </a:r>
          </a:p>
          <a:p>
            <a:r>
              <a:rPr lang="en-US" dirty="0" smtClean="0"/>
              <a:t>Scale the top face from the center</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dirty="0" smtClean="0"/>
              <a:t>Follow Me tool</a:t>
            </a:r>
          </a:p>
          <a:p>
            <a:r>
              <a:rPr lang="en-US" dirty="0" smtClean="0"/>
              <a:t>Use the Select tool to select a path to follow, such as the circumference of a circle</a:t>
            </a:r>
          </a:p>
          <a:p>
            <a:r>
              <a:rPr lang="en-US" dirty="0" smtClean="0"/>
              <a:t>Choose the Follow Me tool and click on the object to be swept out according to the curve</a:t>
            </a:r>
          </a:p>
          <a:p>
            <a:r>
              <a:rPr lang="en-US" dirty="0" smtClean="0"/>
              <a:t>Make a cylinder by having a rectangle follow a circle</a:t>
            </a:r>
          </a:p>
          <a:p>
            <a:r>
              <a:rPr lang="en-US" dirty="0" smtClean="0"/>
              <a:t>Make a cone by having a triangle follow a circle</a:t>
            </a:r>
          </a:p>
          <a:p>
            <a:r>
              <a:rPr lang="en-US" dirty="0" smtClean="0"/>
              <a:t>Make a sphere by having a circle follow a perpendicular circle</a:t>
            </a:r>
          </a:p>
          <a:p>
            <a:r>
              <a:rPr lang="en-US" dirty="0" smtClean="0"/>
              <a:t>Make a goblet by having a particular shape cut out of a rectangle follow a perpendicular circle</a:t>
            </a:r>
          </a:p>
          <a:p>
            <a:r>
              <a:rPr lang="en-US" dirty="0" smtClean="0"/>
              <a:t>Make a torus by have a circle follow a nonintersecting perpendicular circle</a:t>
            </a:r>
          </a:p>
          <a:p>
            <a:r>
              <a:rPr lang="en-US" dirty="0" smtClean="0"/>
              <a:t>You can now scale a sphere to create an ellipsoid</a:t>
            </a:r>
          </a:p>
          <a:p>
            <a:r>
              <a:rPr lang="en-US" dirty="0" smtClean="0"/>
              <a:t>We also saw an example of using a Section Plane to see cross sections</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Putting it all Together – A Coherent Curriculum</a:t>
            </a:r>
            <a:endParaRPr lang="en-US" dirty="0"/>
          </a:p>
        </p:txBody>
      </p:sp>
      <p:sp>
        <p:nvSpPr>
          <p:cNvPr id="3" name="Content Placeholder 2"/>
          <p:cNvSpPr>
            <a:spLocks noGrp="1"/>
          </p:cNvSpPr>
          <p:nvPr>
            <p:ph sz="quarter" idx="1"/>
          </p:nvPr>
        </p:nvSpPr>
        <p:spPr/>
        <p:txBody>
          <a:bodyPr/>
          <a:lstStyle/>
          <a:p>
            <a:r>
              <a:rPr lang="en-US" dirty="0" smtClean="0"/>
              <a:t>Consider looking at Utah’s Mathematics Vision Project with a full set of modules for integrated Math I, II, and III</a:t>
            </a:r>
          </a:p>
          <a:p>
            <a:r>
              <a:rPr lang="en-US" dirty="0" smtClean="0">
                <a:hlinkClick r:id="rId2"/>
              </a:rPr>
              <a:t>http://www.mathematicsvisionproject.org/</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Setting Themes</a:t>
            </a:r>
            <a:endParaRPr lang="en-US" dirty="0"/>
          </a:p>
        </p:txBody>
      </p:sp>
      <p:sp>
        <p:nvSpPr>
          <p:cNvPr id="3" name="Content Placeholder 2"/>
          <p:cNvSpPr>
            <a:spLocks noGrp="1"/>
          </p:cNvSpPr>
          <p:nvPr>
            <p:ph sz="quarter" idx="1"/>
          </p:nvPr>
        </p:nvSpPr>
        <p:spPr/>
        <p:txBody>
          <a:bodyPr/>
          <a:lstStyle/>
          <a:p>
            <a:r>
              <a:rPr lang="en-US" dirty="0" smtClean="0"/>
              <a:t>Growth mindset and active learning</a:t>
            </a:r>
          </a:p>
          <a:p>
            <a:r>
              <a:rPr lang="en-US" dirty="0" smtClean="0"/>
              <a:t>High cognitive tasks</a:t>
            </a:r>
          </a:p>
          <a:p>
            <a:r>
              <a:rPr lang="en-US" dirty="0" smtClean="0"/>
              <a:t>Attention to place</a:t>
            </a:r>
          </a:p>
          <a:p>
            <a:r>
              <a:rPr lang="en-US" dirty="0" smtClean="0"/>
              <a:t>Exploiting Technology</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MVP Math I Student Module 6: Congruence, Construction and Proof starting on page 52 (ASA Triangle Congruence)</a:t>
            </a:r>
          </a:p>
          <a:p>
            <a:r>
              <a:rPr lang="en-US" dirty="0" smtClean="0"/>
              <a:t>MVP Math II Student Module 5: Geometric Figures </a:t>
            </a:r>
          </a:p>
          <a:p>
            <a:r>
              <a:rPr lang="en-US" dirty="0" smtClean="0"/>
              <a:t>MVP Math II Student Module 6: Similarity and Right Triangle Trigonometry starting on page 16 (Similar Triangles and Other Figures)</a:t>
            </a:r>
          </a:p>
          <a:p>
            <a:r>
              <a:rPr lang="en-US" dirty="0" smtClean="0"/>
              <a:t>MVP Math II Student Module 7: Circles a Geometric Perspective </a:t>
            </a:r>
          </a:p>
          <a:p>
            <a:r>
              <a:rPr lang="en-US" dirty="0" smtClean="0"/>
              <a:t>MVP Math III Student Module 5: Modeling with Geometry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Trigonometry</a:t>
            </a:r>
            <a:endParaRPr lang="en-US" dirty="0"/>
          </a:p>
        </p:txBody>
      </p:sp>
      <p:sp>
        <p:nvSpPr>
          <p:cNvPr id="3" name="Content Placeholder 2"/>
          <p:cNvSpPr>
            <a:spLocks noGrp="1"/>
          </p:cNvSpPr>
          <p:nvPr>
            <p:ph sz="quarter" idx="1"/>
          </p:nvPr>
        </p:nvSpPr>
        <p:spPr/>
        <p:txBody>
          <a:bodyPr/>
          <a:lstStyle/>
          <a:p>
            <a:r>
              <a:rPr lang="en-US" dirty="0" smtClean="0"/>
              <a:t>Basic trig relationships via the unit circle and transformations</a:t>
            </a:r>
          </a:p>
          <a:p>
            <a:r>
              <a:rPr lang="en-US" dirty="0" smtClean="0"/>
              <a:t>The “</a:t>
            </a:r>
            <a:r>
              <a:rPr lang="en-US" dirty="0" err="1" smtClean="0"/>
              <a:t>EasyMeasure</a:t>
            </a:r>
            <a:r>
              <a:rPr lang="en-US" dirty="0" smtClean="0"/>
              <a:t> Problem” and the “</a:t>
            </a:r>
            <a:r>
              <a:rPr lang="en-US" dirty="0" err="1" smtClean="0"/>
              <a:t>Theodolite</a:t>
            </a:r>
            <a:r>
              <a:rPr lang="en-US" dirty="0" smtClean="0"/>
              <a:t> Problem”</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Circle Theorems</a:t>
            </a:r>
            <a:endParaRPr lang="en-US" dirty="0"/>
          </a:p>
        </p:txBody>
      </p:sp>
      <p:sp>
        <p:nvSpPr>
          <p:cNvPr id="3" name="Content Placeholder 2"/>
          <p:cNvSpPr>
            <a:spLocks noGrp="1"/>
          </p:cNvSpPr>
          <p:nvPr>
            <p:ph sz="quarter" idx="1"/>
          </p:nvPr>
        </p:nvSpPr>
        <p:spPr/>
        <p:txBody>
          <a:bodyPr/>
          <a:lstStyle/>
          <a:p>
            <a:r>
              <a:rPr lang="en-US" dirty="0" smtClean="0"/>
              <a:t>Prove:  All circles are similar</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(degree) measure of an arc is defined to be the measure of the corresponding central angle</a:t>
            </a:r>
          </a:p>
          <a:p>
            <a:r>
              <a:rPr lang="en-US" dirty="0" smtClean="0"/>
              <a:t>Prove:  The measure of an inscribed angle is half the measure of the intercepted arc</a:t>
            </a:r>
          </a:p>
          <a:p>
            <a:r>
              <a:rPr lang="en-US" dirty="0" smtClean="0"/>
              <a:t>Begin with angles with one side being the diameter</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Prove:  Inscribed angles on a diameter are right angles</a:t>
            </a:r>
          </a:p>
          <a:p>
            <a:r>
              <a:rPr lang="en-US" dirty="0" smtClean="0"/>
              <a:t>This is a corollary</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Prove:  The radius of a circle is perpendicular to tangent where the radius intersects the circle</a:t>
            </a:r>
          </a:p>
          <a:p>
            <a:r>
              <a:rPr lang="en-US" dirty="0" smtClean="0"/>
              <a:t>Proof by an informal limiting process</a:t>
            </a:r>
          </a:p>
          <a:p>
            <a:r>
              <a:rPr lang="en-US" dirty="0" smtClean="0"/>
              <a:t>Proof by reflection</a:t>
            </a:r>
          </a:p>
          <a:p>
            <a:r>
              <a:rPr lang="en-US" dirty="0" smtClean="0"/>
              <a:t>Proof by contradiction – If the radius is not perpendicular to the tangent line, construct a perpendicular segment from the center to the tangent line, and examine the resulting right triangle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Consider angles formed by a chord of the circle and a tangent line – the measure is still half the measure of the intercepted arc</a:t>
            </a:r>
          </a:p>
          <a:p>
            <a:r>
              <a:rPr lang="en-US" dirty="0" smtClean="0"/>
              <a:t>Proof by reflection</a:t>
            </a:r>
          </a:p>
          <a:p>
            <a:r>
              <a:rPr lang="en-US" dirty="0" smtClean="0"/>
              <a:t>Proof by drawing in the central angle and considering various angle measure relationships</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What are some properties of the angles of a quadrilateral inscribed in a circle?</a:t>
            </a:r>
          </a:p>
          <a:p>
            <a:r>
              <a:rPr lang="en-US" dirty="0" smtClean="0"/>
              <a:t>We did not do this, but this links well to inscribed angle results</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How can you construct the tangent line to a circle from a point outside the circle? </a:t>
            </a:r>
          </a:p>
          <a:p>
            <a:r>
              <a:rPr lang="en-US" dirty="0" smtClean="0"/>
              <a:t>We did not do this, but one key is to construct a new circle such that the right angle at tangency becomes an inscribed angle of this new circle</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Extension:  Angles determined by crossing chords</a:t>
            </a:r>
          </a:p>
          <a:p>
            <a:r>
              <a:rPr lang="en-US" dirty="0" smtClean="0"/>
              <a:t>We did not do this, but angle measure is the average of the measures of the arcs intercepted by the pair of vertical angles – draw in </a:t>
            </a:r>
            <a:r>
              <a:rPr lang="en-US" smtClean="0"/>
              <a:t>two more chords </a:t>
            </a:r>
            <a:r>
              <a:rPr lang="en-US" dirty="0" smtClean="0"/>
              <a:t>to form some inscribed angles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a:t>
            </a:r>
            <a:endParaRPr lang="en-US" dirty="0"/>
          </a:p>
        </p:txBody>
      </p:sp>
      <p:sp>
        <p:nvSpPr>
          <p:cNvPr id="3" name="Content Placeholder 2"/>
          <p:cNvSpPr>
            <a:spLocks noGrp="1"/>
          </p:cNvSpPr>
          <p:nvPr>
            <p:ph sz="quarter" idx="1"/>
          </p:nvPr>
        </p:nvSpPr>
        <p:spPr/>
        <p:txBody>
          <a:bodyPr/>
          <a:lstStyle/>
          <a:p>
            <a:r>
              <a:rPr lang="en-US" dirty="0" smtClean="0"/>
              <a:t>Progress towards finding/developing tasks</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How can you construct the circumscribed circle of a triangle?</a:t>
            </a:r>
          </a:p>
          <a:p>
            <a:r>
              <a:rPr lang="en-US" dirty="0" smtClean="0"/>
              <a:t>We did not do this, but the center is the point where the three perpendicular bisectors of the sides all intersect.</a:t>
            </a:r>
          </a:p>
          <a:p>
            <a:r>
              <a:rPr lang="en-US" dirty="0" smtClean="0"/>
              <a:t>How can you construct the inscribed circle of a triangle?</a:t>
            </a:r>
          </a:p>
          <a:p>
            <a:r>
              <a:rPr lang="en-US" dirty="0" smtClean="0"/>
              <a:t>We did not do this, but the center is the point where the three angle bisectors all intersect</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Place-Based Teaching and Learning</a:t>
            </a:r>
            <a:endParaRPr lang="en-US" dirty="0"/>
          </a:p>
        </p:txBody>
      </p:sp>
      <p:sp>
        <p:nvSpPr>
          <p:cNvPr id="3" name="Content Placeholder 2"/>
          <p:cNvSpPr>
            <a:spLocks noGrp="1"/>
          </p:cNvSpPr>
          <p:nvPr>
            <p:ph sz="quarter" idx="1"/>
          </p:nvPr>
        </p:nvSpPr>
        <p:spPr/>
        <p:txBody>
          <a:bodyPr/>
          <a:lstStyle/>
          <a:p>
            <a:r>
              <a:rPr lang="en-US" dirty="0" smtClean="0"/>
              <a:t>Brief discussion of article by Vena Long</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Derive using similarity the fact that the length of the arc intercepted by an angle is proportional to the radius and define the radian measure of the angle as the constant of proportionality.</a:t>
            </a:r>
          </a:p>
          <a:p>
            <a:r>
              <a:rPr lang="en-US" dirty="0" smtClean="0"/>
              <a:t>Take a length of string equal to a radius and lay it on an arc of the circle.  The resulting central angle has measure of 1  radian.</a:t>
            </a:r>
          </a:p>
          <a:p>
            <a:r>
              <a:rPr lang="en-US" dirty="0" smtClean="0"/>
              <a:t>Arc length equals radius multiplied by central angle measure (in radians)</a:t>
            </a:r>
          </a:p>
          <a:p>
            <a:r>
              <a:rPr lang="en-US" dirty="0" smtClean="0"/>
              <a:t>Derive the formula for the area of a sector. Emphasize the similarity of all circles.  </a:t>
            </a:r>
          </a:p>
          <a:p>
            <a:r>
              <a:rPr lang="en-US" dirty="0" smtClean="0"/>
              <a:t>The area of the sector is (x/2 pi)*area of entire circle, where </a:t>
            </a:r>
            <a:r>
              <a:rPr lang="en-US" dirty="0" err="1" smtClean="0"/>
              <a:t>x</a:t>
            </a:r>
            <a:r>
              <a:rPr lang="en-US" dirty="0" smtClean="0"/>
              <a:t> is the radian measure of the central angle </a:t>
            </a:r>
            <a:br>
              <a:rPr lang="en-US" dirty="0" smtClean="0"/>
            </a:br>
            <a:endParaRPr lang="en-US"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Day 5</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for Fun</a:t>
            </a:r>
            <a:endParaRPr lang="en-US" dirty="0"/>
          </a:p>
        </p:txBody>
      </p:sp>
      <p:sp>
        <p:nvSpPr>
          <p:cNvPr id="3" name="Content Placeholder 2"/>
          <p:cNvSpPr>
            <a:spLocks noGrp="1"/>
          </p:cNvSpPr>
          <p:nvPr>
            <p:ph sz="quarter" idx="1"/>
          </p:nvPr>
        </p:nvSpPr>
        <p:spPr/>
        <p:txBody>
          <a:bodyPr/>
          <a:lstStyle/>
          <a:p>
            <a:r>
              <a:rPr lang="en-US" dirty="0" smtClean="0">
                <a:hlinkClick r:id="rId2"/>
              </a:rPr>
              <a:t>Infinity Elephants</a:t>
            </a:r>
            <a:r>
              <a:rPr lang="en-US" dirty="0" smtClean="0"/>
              <a:t> by Vi Hart</a:t>
            </a:r>
          </a:p>
          <a:p>
            <a:r>
              <a:rPr lang="en-US" dirty="0" smtClean="0">
                <a:hlinkClick r:id="rId3"/>
              </a:rPr>
              <a:t>Optimal Potatoes</a:t>
            </a:r>
            <a:r>
              <a:rPr lang="en-US" dirty="0" smtClean="0"/>
              <a:t> by Vi Hart</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Leftovers from Day 4</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 added some notes on </a:t>
            </a:r>
            <a:r>
              <a:rPr lang="en-US" dirty="0" err="1" smtClean="0"/>
              <a:t>SketchUp</a:t>
            </a:r>
            <a:r>
              <a:rPr lang="en-US" dirty="0" smtClean="0"/>
              <a:t> commands to the </a:t>
            </a:r>
            <a:r>
              <a:rPr lang="en-US" dirty="0" err="1" smtClean="0"/>
              <a:t>powerpoint</a:t>
            </a:r>
            <a:endParaRPr lang="en-US" dirty="0" smtClean="0"/>
          </a:p>
          <a:p>
            <a:r>
              <a:rPr lang="en-US" dirty="0" smtClean="0"/>
              <a:t>Link to the New Jersey site:</a:t>
            </a:r>
          </a:p>
          <a:p>
            <a:pPr>
              <a:buNone/>
            </a:pPr>
            <a:r>
              <a:rPr lang="en-US" dirty="0" smtClean="0">
                <a:hlinkClick r:id="rId2"/>
              </a:rPr>
              <a:t>https://njctl.org/courses/math/</a:t>
            </a:r>
            <a:endParaRPr lang="en-US" dirty="0" smtClean="0"/>
          </a:p>
          <a:p>
            <a:r>
              <a:rPr lang="en-US" dirty="0" err="1" smtClean="0"/>
              <a:t>Vernier</a:t>
            </a:r>
            <a:r>
              <a:rPr lang="en-US" dirty="0" smtClean="0"/>
              <a:t> Video Physics App:</a:t>
            </a:r>
          </a:p>
          <a:p>
            <a:pPr>
              <a:buNone/>
            </a:pPr>
            <a:r>
              <a:rPr lang="en-US" dirty="0" smtClean="0">
                <a:hlinkClick r:id="rId3"/>
              </a:rPr>
              <a:t>https://itunes.apple.com/us/app/vernier-video-physics/id389784247?mt=</a:t>
            </a:r>
            <a:r>
              <a:rPr lang="en-US" dirty="0" smtClean="0">
                <a:hlinkClick r:id="rId3"/>
              </a:rPr>
              <a:t>8</a:t>
            </a:r>
            <a:endParaRPr lang="en-US" dirty="0" smtClean="0"/>
          </a:p>
          <a:p>
            <a:r>
              <a:rPr lang="en-US" dirty="0" smtClean="0">
                <a:hlinkClick r:id="rId4"/>
              </a:rPr>
              <a:t>http://www.alice.org/index.php</a:t>
            </a:r>
            <a:endParaRPr lang="en-US" dirty="0" smtClean="0"/>
          </a:p>
          <a:p>
            <a:pPr>
              <a:buNone/>
            </a:pPr>
            <a:r>
              <a:rPr lang="en-US" dirty="0" smtClean="0"/>
              <a:t>	Educational software that teaches students computer programming in a 3D environment</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Volumes</a:t>
            </a:r>
            <a:endParaRPr lang="en-US" dirty="0"/>
          </a:p>
        </p:txBody>
      </p:sp>
      <p:sp>
        <p:nvSpPr>
          <p:cNvPr id="3" name="Content Placeholder 2"/>
          <p:cNvSpPr>
            <a:spLocks noGrp="1"/>
          </p:cNvSpPr>
          <p:nvPr>
            <p:ph sz="quarter" idx="1"/>
          </p:nvPr>
        </p:nvSpPr>
        <p:spPr/>
        <p:txBody>
          <a:bodyPr/>
          <a:lstStyle/>
          <a:p>
            <a:r>
              <a:rPr lang="en-US" dirty="0" smtClean="0"/>
              <a:t>Big Idea</a:t>
            </a:r>
          </a:p>
          <a:p>
            <a:r>
              <a:rPr lang="en-US" dirty="0" smtClean="0"/>
              <a:t>The volume of a cube of side length </a:t>
            </a:r>
            <a:r>
              <a:rPr lang="en-US" dirty="0" err="1" smtClean="0"/>
              <a:t>s</a:t>
            </a:r>
            <a:r>
              <a:rPr lang="en-US" dirty="0" smtClean="0"/>
              <a:t> is s</a:t>
            </a:r>
            <a:r>
              <a:rPr lang="en-US" baseline="30000" dirty="0" smtClean="0"/>
              <a:t>3</a:t>
            </a:r>
          </a:p>
          <a:p>
            <a:r>
              <a:rPr lang="en-US" dirty="0" smtClean="0"/>
              <a:t>The volume of an a </a:t>
            </a:r>
            <a:r>
              <a:rPr lang="en-US" dirty="0" err="1" smtClean="0"/>
              <a:t>x</a:t>
            </a:r>
            <a:r>
              <a:rPr lang="en-US" dirty="0" smtClean="0"/>
              <a:t> </a:t>
            </a:r>
            <a:r>
              <a:rPr lang="en-US" dirty="0" err="1" smtClean="0"/>
              <a:t>b</a:t>
            </a:r>
            <a:r>
              <a:rPr lang="en-US" dirty="0" smtClean="0"/>
              <a:t> </a:t>
            </a:r>
            <a:r>
              <a:rPr lang="en-US" dirty="0" err="1" smtClean="0"/>
              <a:t>x</a:t>
            </a:r>
            <a:r>
              <a:rPr lang="en-US" dirty="0" smtClean="0"/>
              <a:t> </a:t>
            </a:r>
            <a:r>
              <a:rPr lang="en-US" dirty="0" err="1" smtClean="0"/>
              <a:t>c</a:t>
            </a:r>
            <a:r>
              <a:rPr lang="en-US" dirty="0" smtClean="0"/>
              <a:t> block of unit cubes is </a:t>
            </a:r>
            <a:r>
              <a:rPr lang="en-US" dirty="0" err="1" smtClean="0"/>
              <a:t>abc</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Big Idea</a:t>
            </a:r>
          </a:p>
          <a:p>
            <a:r>
              <a:rPr lang="en-US" dirty="0" smtClean="0"/>
              <a:t>Areas can be approximated by grids of squares, and volumes can be approximated by grids of cubes</a:t>
            </a:r>
          </a:p>
          <a:p>
            <a:r>
              <a:rPr lang="en-US" dirty="0" smtClean="0"/>
              <a:t>Consequences</a:t>
            </a:r>
          </a:p>
          <a:p>
            <a:r>
              <a:rPr lang="en-US" dirty="0" smtClean="0"/>
              <a:t>If you scale a two-dimensional region uniformly by a scale factor of </a:t>
            </a:r>
            <a:r>
              <a:rPr lang="en-US" dirty="0" err="1" smtClean="0"/>
              <a:t>k</a:t>
            </a:r>
            <a:r>
              <a:rPr lang="en-US" dirty="0" smtClean="0"/>
              <a:t>, then the area is multiplied by k</a:t>
            </a:r>
            <a:r>
              <a:rPr lang="en-US" baseline="30000" dirty="0" smtClean="0"/>
              <a:t>2</a:t>
            </a:r>
          </a:p>
          <a:p>
            <a:r>
              <a:rPr lang="en-US" dirty="0" smtClean="0"/>
              <a:t>If you scale a three-dimensional solid uniformly by a scale factor of </a:t>
            </a:r>
            <a:r>
              <a:rPr lang="en-US" dirty="0" err="1" smtClean="0"/>
              <a:t>k</a:t>
            </a:r>
            <a:r>
              <a:rPr lang="en-US" dirty="0" smtClean="0"/>
              <a:t>, then the volume is multiplied by k</a:t>
            </a:r>
            <a:r>
              <a:rPr lang="en-US" baseline="30000" dirty="0" smtClean="0"/>
              <a:t>3</a:t>
            </a:r>
          </a:p>
          <a:p>
            <a:r>
              <a:rPr lang="en-US" dirty="0" smtClean="0"/>
              <a:t>If you scale a solid only in one direction by a scale factor of </a:t>
            </a:r>
            <a:r>
              <a:rPr lang="en-US" dirty="0" err="1" smtClean="0"/>
              <a:t>k</a:t>
            </a:r>
            <a:r>
              <a:rPr lang="en-US" dirty="0" smtClean="0"/>
              <a:t> (e.g., in the </a:t>
            </a:r>
            <a:r>
              <a:rPr lang="en-US" dirty="0" err="1" smtClean="0"/>
              <a:t>z</a:t>
            </a:r>
            <a:r>
              <a:rPr lang="en-US" dirty="0" smtClean="0"/>
              <a:t>-direction), then the volume is multiplied by </a:t>
            </a:r>
            <a:r>
              <a:rPr lang="en-US" dirty="0" err="1" smtClean="0"/>
              <a:t>k</a:t>
            </a:r>
            <a:endParaRPr lang="en-US" dirty="0" smtClean="0"/>
          </a:p>
          <a:p>
            <a:r>
              <a:rPr lang="en-US" dirty="0" smtClean="0"/>
              <a:t>If you scale a solid uniformly only in two directions (e.g., in the </a:t>
            </a:r>
            <a:r>
              <a:rPr lang="en-US" dirty="0" err="1" smtClean="0"/>
              <a:t>x</a:t>
            </a:r>
            <a:r>
              <a:rPr lang="en-US" dirty="0" smtClean="0"/>
              <a:t>- and </a:t>
            </a:r>
            <a:r>
              <a:rPr lang="en-US" dirty="0" err="1" smtClean="0"/>
              <a:t>y</a:t>
            </a:r>
            <a:r>
              <a:rPr lang="en-US" dirty="0" smtClean="0"/>
              <a:t>-directions) by a scale factor of </a:t>
            </a:r>
            <a:r>
              <a:rPr lang="en-US" dirty="0" err="1" smtClean="0"/>
              <a:t>k</a:t>
            </a:r>
            <a:r>
              <a:rPr lang="en-US" dirty="0" smtClean="0"/>
              <a:t>, then the volume is multiplied by k</a:t>
            </a:r>
            <a:r>
              <a:rPr lang="en-US" baseline="30000" dirty="0" smtClean="0"/>
              <a:t>2</a:t>
            </a:r>
          </a:p>
          <a:p>
            <a:r>
              <a:rPr lang="en-US" dirty="0" smtClean="0"/>
              <a:t>See </a:t>
            </a:r>
            <a:r>
              <a:rPr lang="en-US" dirty="0" smtClean="0">
                <a:hlinkClick r:id="rId2"/>
              </a:rPr>
              <a:t>CylinderApprox.skp</a:t>
            </a:r>
            <a:r>
              <a:rPr lang="en-US" dirty="0" smtClean="0"/>
              <a:t> and use the Move and Scale tools</a:t>
            </a:r>
          </a:p>
          <a:p>
            <a:endParaRPr lang="en-US" dirty="0" smtClean="0"/>
          </a:p>
          <a:p>
            <a:endParaRPr lang="en-US" baseline="30000"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Applications</a:t>
            </a:r>
          </a:p>
          <a:p>
            <a:r>
              <a:rPr lang="en-US" dirty="0" smtClean="0"/>
              <a:t>The volume of a right prism and a right cylinder is the area of the base multiplied by the height</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Big Idea</a:t>
            </a:r>
          </a:p>
          <a:p>
            <a:r>
              <a:rPr lang="en-US" dirty="0" err="1" smtClean="0"/>
              <a:t>Cavalieri’s</a:t>
            </a:r>
            <a:r>
              <a:rPr lang="en-US" dirty="0" smtClean="0"/>
              <a:t> Principle:  Given two solids and a plane.  If for every plane which intersects the solids and is parallel to the given plane the two intersections have equal areas, then the two solids have the same volume</a:t>
            </a:r>
          </a:p>
          <a:p>
            <a:r>
              <a:rPr lang="en-US" dirty="0" smtClean="0"/>
              <a:t>See </a:t>
            </a:r>
            <a:r>
              <a:rPr lang="en-US" dirty="0" smtClean="0">
                <a:hlinkClick r:id="rId2"/>
              </a:rPr>
              <a:t>Prisms.skp</a:t>
            </a:r>
            <a:r>
              <a:rPr lang="en-US" dirty="0" smtClean="0"/>
              <a:t> and </a:t>
            </a:r>
            <a:r>
              <a:rPr lang="en-US" dirty="0" smtClean="0">
                <a:hlinkClick r:id="rId3"/>
              </a:rPr>
              <a:t>Pyramids.skp</a:t>
            </a:r>
            <a:endParaRPr lang="en-US" dirty="0" smtClean="0"/>
          </a:p>
          <a:p>
            <a:r>
              <a:rPr lang="en-US" dirty="0" smtClean="0"/>
              <a:t>Use the Move tool to move the section plane</a:t>
            </a:r>
          </a:p>
          <a:p>
            <a:r>
              <a:rPr lang="en-US" dirty="0" smtClean="0"/>
              <a:t>The non-right prism was made by moving the top face of a rectangular prism while holding “auto-fold” – this enacts a shear.</a:t>
            </a:r>
          </a:p>
          <a:p>
            <a:endParaRPr lang="en-US" dirty="0" smtClean="0"/>
          </a:p>
          <a:p>
            <a:pPr>
              <a:buNone/>
            </a:pPr>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WARM-UP ACTIVITY</a:t>
            </a: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Applications</a:t>
            </a:r>
          </a:p>
          <a:p>
            <a:r>
              <a:rPr lang="en-US" dirty="0" smtClean="0"/>
              <a:t>The volume of a parallelepiped is the area of the base multiplied by the height (use </a:t>
            </a:r>
            <a:r>
              <a:rPr lang="en-US" dirty="0" err="1" smtClean="0"/>
              <a:t>Cavalieri</a:t>
            </a:r>
            <a:r>
              <a:rPr lang="en-US" dirty="0" smtClean="0"/>
              <a:t> and compare to a right prism)</a:t>
            </a:r>
          </a:p>
          <a:p>
            <a:r>
              <a:rPr lang="en-US" dirty="0" smtClean="0"/>
              <a:t>The volume of a non-right prism or cylinder is the area of the base multiplied by the height (use </a:t>
            </a:r>
            <a:r>
              <a:rPr lang="en-US" dirty="0" err="1" smtClean="0"/>
              <a:t>Cavalieri</a:t>
            </a:r>
            <a:r>
              <a:rPr lang="en-US" dirty="0" smtClean="0"/>
              <a:t> and compare to a right prism or cylinder)</a:t>
            </a:r>
          </a:p>
          <a:p>
            <a:r>
              <a:rPr lang="en-US" dirty="0" smtClean="0"/>
              <a:t>See </a:t>
            </a:r>
            <a:r>
              <a:rPr lang="en-US" dirty="0" smtClean="0">
                <a:hlinkClick r:id="rId2"/>
              </a:rPr>
              <a:t>Cylinders.skp</a:t>
            </a:r>
            <a:r>
              <a:rPr lang="en-US" dirty="0" smtClean="0"/>
              <a:t> (use the Move tool to move the section plane)</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Applications</a:t>
            </a:r>
          </a:p>
          <a:p>
            <a:r>
              <a:rPr lang="en-US" dirty="0" smtClean="0"/>
              <a:t>If two pyramids or cones have bases of the same area, and also the same heights, then they have the same volumes</a:t>
            </a:r>
          </a:p>
          <a:p>
            <a:r>
              <a:rPr lang="en-US" dirty="0" smtClean="0"/>
              <a:t>See </a:t>
            </a:r>
            <a:r>
              <a:rPr lang="en-US" dirty="0" smtClean="0">
                <a:hlinkClick r:id="rId2"/>
              </a:rPr>
              <a:t>Pyramids2.skp</a:t>
            </a:r>
            <a:r>
              <a:rPr lang="en-US" dirty="0" smtClean="0"/>
              <a:t> (use the Move tool to move the section plane)</a:t>
            </a:r>
          </a:p>
          <a:p>
            <a:r>
              <a:rPr lang="en-US" dirty="0" smtClean="0"/>
              <a:t>Recognize that as you move the plane, the cross-sections are each similar to the respective bases, with the same scaling factors</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Pyramids</a:t>
            </a:r>
          </a:p>
          <a:p>
            <a:r>
              <a:rPr lang="en-US" dirty="0" smtClean="0"/>
              <a:t>There exists a pyramid whose volume is 1/3 area of the base multiplied by the height.  Call this the “special pyramid” P</a:t>
            </a:r>
          </a:p>
          <a:p>
            <a:r>
              <a:rPr lang="en-US" dirty="0" smtClean="0"/>
              <a:t>See </a:t>
            </a:r>
            <a:r>
              <a:rPr lang="en-US" dirty="0" smtClean="0">
                <a:hlinkClick r:id="rId2"/>
              </a:rPr>
              <a:t>http://www.ms.uky.edu/~lee/amspgeom03/PyramidPuzzles.doc</a:t>
            </a:r>
            <a:endParaRPr lang="en-US" dirty="0" smtClean="0"/>
          </a:p>
          <a:p>
            <a:pPr>
              <a:buNone/>
            </a:pPr>
            <a:r>
              <a:rPr lang="en-US" dirty="0" smtClean="0"/>
              <a:t>	and </a:t>
            </a:r>
            <a:r>
              <a:rPr lang="en-US" dirty="0" smtClean="0">
                <a:hlinkClick r:id="rId3"/>
              </a:rPr>
              <a:t>CubeDissect.skp</a:t>
            </a:r>
            <a:r>
              <a:rPr lang="en-US" dirty="0" smtClean="0"/>
              <a:t> (use the Move tool to take the cube apart)</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Pyramids, continued</a:t>
            </a:r>
          </a:p>
          <a:p>
            <a:r>
              <a:rPr lang="en-US" dirty="0" smtClean="0"/>
              <a:t>Take any pyramid (or cone) Q.</a:t>
            </a:r>
          </a:p>
          <a:p>
            <a:r>
              <a:rPr lang="en-US" dirty="0" smtClean="0"/>
              <a:t>Scale only the base of the special pyramid P uniformly in the </a:t>
            </a:r>
            <a:r>
              <a:rPr lang="en-US" dirty="0" err="1" smtClean="0"/>
              <a:t>x</a:t>
            </a:r>
            <a:r>
              <a:rPr lang="en-US" dirty="0" smtClean="0"/>
              <a:t>- and </a:t>
            </a:r>
            <a:r>
              <a:rPr lang="en-US" dirty="0" err="1" smtClean="0"/>
              <a:t>y</a:t>
            </a:r>
            <a:r>
              <a:rPr lang="en-US" dirty="0" smtClean="0"/>
              <a:t>-directions by some scaling factor </a:t>
            </a:r>
            <a:r>
              <a:rPr lang="en-US" dirty="0" err="1" smtClean="0"/>
              <a:t>k</a:t>
            </a:r>
            <a:r>
              <a:rPr lang="en-US" dirty="0" smtClean="0"/>
              <a:t> until the area of its base matches the area of Q’s base.  Get pyramid P’.</a:t>
            </a:r>
          </a:p>
          <a:p>
            <a:r>
              <a:rPr lang="en-US" dirty="0" smtClean="0"/>
              <a:t>The area of the base is multiplied by k</a:t>
            </a:r>
            <a:r>
              <a:rPr lang="en-US" baseline="30000" dirty="0" smtClean="0"/>
              <a:t>2</a:t>
            </a:r>
            <a:r>
              <a:rPr lang="en-US" dirty="0" smtClean="0"/>
              <a:t>, and the volume is multiplied by k</a:t>
            </a:r>
            <a:r>
              <a:rPr lang="en-US" baseline="30000" dirty="0" smtClean="0"/>
              <a:t>2</a:t>
            </a:r>
            <a:r>
              <a:rPr lang="en-US" dirty="0" smtClean="0"/>
              <a:t>, so the volume of P’ is still 1/3 the area of its (new) base multiplied by its height.</a:t>
            </a:r>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Pyramids, continued</a:t>
            </a:r>
          </a:p>
          <a:p>
            <a:r>
              <a:rPr lang="en-US" dirty="0" smtClean="0"/>
              <a:t>Now scale only the height of P’ in the </a:t>
            </a:r>
            <a:r>
              <a:rPr lang="en-US" dirty="0" err="1" smtClean="0"/>
              <a:t>z</a:t>
            </a:r>
            <a:r>
              <a:rPr lang="en-US" dirty="0" smtClean="0"/>
              <a:t>-direction by some scaling factor </a:t>
            </a:r>
            <a:r>
              <a:rPr lang="en-US" dirty="0" err="1" smtClean="0"/>
              <a:t>m</a:t>
            </a:r>
            <a:r>
              <a:rPr lang="en-US" dirty="0" smtClean="0"/>
              <a:t> until its height matches the height of Q.  Get pyramid P’’.</a:t>
            </a:r>
          </a:p>
          <a:p>
            <a:r>
              <a:rPr lang="en-US" dirty="0" smtClean="0"/>
              <a:t>The height is multiplied by </a:t>
            </a:r>
            <a:r>
              <a:rPr lang="en-US" dirty="0" err="1" smtClean="0"/>
              <a:t>m</a:t>
            </a:r>
            <a:r>
              <a:rPr lang="en-US" dirty="0" smtClean="0"/>
              <a:t>, and the volume is multiplied by </a:t>
            </a:r>
            <a:r>
              <a:rPr lang="en-US" dirty="0" err="1" smtClean="0"/>
              <a:t>m</a:t>
            </a:r>
            <a:r>
              <a:rPr lang="en-US" dirty="0" smtClean="0"/>
              <a:t>, so the volume of P’’ is still 1/3 the area of its base multiplied by its (new) height</a:t>
            </a:r>
          </a:p>
          <a:p>
            <a:r>
              <a:rPr lang="en-US" dirty="0" smtClean="0"/>
              <a:t>By </a:t>
            </a:r>
            <a:r>
              <a:rPr lang="en-US" dirty="0" err="1" smtClean="0"/>
              <a:t>Cavalieri’s</a:t>
            </a:r>
            <a:r>
              <a:rPr lang="en-US" dirty="0" smtClean="0"/>
              <a:t> Principle </a:t>
            </a:r>
            <a:r>
              <a:rPr lang="en-US" dirty="0" err="1" smtClean="0"/>
              <a:t>Vol(P</a:t>
            </a:r>
            <a:r>
              <a:rPr lang="en-US" dirty="0" smtClean="0"/>
              <a:t>’’)=</a:t>
            </a:r>
            <a:r>
              <a:rPr lang="en-US" dirty="0" err="1" smtClean="0"/>
              <a:t>Vol(Q</a:t>
            </a:r>
            <a:r>
              <a:rPr lang="en-US" dirty="0" smtClean="0"/>
              <a:t>)</a:t>
            </a:r>
          </a:p>
          <a:p>
            <a:r>
              <a:rPr lang="en-US" dirty="0" smtClean="0"/>
              <a:t>So the volume of Q is also 1/3 the area of its base (which matches the base area of P’’) multiplied by its height (which matches the height of P’’)</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Spheres</a:t>
            </a:r>
          </a:p>
          <a:p>
            <a:r>
              <a:rPr lang="en-US" dirty="0" smtClean="0"/>
              <a:t>Consider an upper hemisphere with radius </a:t>
            </a:r>
            <a:r>
              <a:rPr lang="en-US" dirty="0" err="1" smtClean="0"/>
              <a:t>r</a:t>
            </a:r>
            <a:endParaRPr lang="en-US" dirty="0" smtClean="0"/>
          </a:p>
          <a:p>
            <a:r>
              <a:rPr lang="en-US" dirty="0" smtClean="0"/>
              <a:t>Consider a cylinder with radius </a:t>
            </a:r>
            <a:r>
              <a:rPr lang="en-US" dirty="0" err="1" smtClean="0"/>
              <a:t>r</a:t>
            </a:r>
            <a:r>
              <a:rPr lang="en-US" dirty="0" smtClean="0"/>
              <a:t> and height </a:t>
            </a:r>
            <a:r>
              <a:rPr lang="en-US" dirty="0" err="1" smtClean="0"/>
              <a:t>r</a:t>
            </a:r>
            <a:r>
              <a:rPr lang="en-US" dirty="0" smtClean="0"/>
              <a:t>.  Remove an inverted cone from the cylinder with radius </a:t>
            </a:r>
            <a:r>
              <a:rPr lang="en-US" dirty="0" err="1" smtClean="0"/>
              <a:t>r</a:t>
            </a:r>
            <a:r>
              <a:rPr lang="en-US" dirty="0" smtClean="0"/>
              <a:t> and height </a:t>
            </a:r>
            <a:r>
              <a:rPr lang="en-US" dirty="0" err="1" smtClean="0"/>
              <a:t>r</a:t>
            </a:r>
            <a:r>
              <a:rPr lang="en-US" dirty="0" smtClean="0"/>
              <a:t>.  Call this solid the “salad bowl”.</a:t>
            </a:r>
          </a:p>
          <a:p>
            <a:r>
              <a:rPr lang="en-US" dirty="0" smtClean="0"/>
              <a:t>See </a:t>
            </a:r>
            <a:r>
              <a:rPr lang="en-US" smtClean="0">
                <a:hlinkClick r:id="rId2"/>
              </a:rPr>
              <a:t>Sphere.skp</a:t>
            </a:r>
            <a:r>
              <a:rPr lang="en-US" smtClean="0"/>
              <a:t> (</a:t>
            </a:r>
            <a:r>
              <a:rPr lang="en-US" dirty="0" smtClean="0"/>
              <a:t>I actually drew the complete sphere, but just look at the upper half to start)</a:t>
            </a:r>
          </a:p>
          <a:p>
            <a:r>
              <a:rPr lang="en-US" dirty="0" smtClean="0"/>
              <a:t>Show that the cross-sectional areas of the hemisphere and the salad bowl always agree</a:t>
            </a:r>
          </a:p>
          <a:p>
            <a:r>
              <a:rPr lang="en-US" dirty="0" smtClean="0"/>
              <a:t>Conclude by </a:t>
            </a:r>
            <a:r>
              <a:rPr lang="en-US" dirty="0" err="1" smtClean="0"/>
              <a:t>Cavalieri’s</a:t>
            </a:r>
            <a:r>
              <a:rPr lang="en-US" dirty="0" smtClean="0"/>
              <a:t> Principle that they have the same volume.  So the volume of the hemisphere is </a:t>
            </a:r>
          </a:p>
          <a:p>
            <a:r>
              <a:rPr lang="en-US" dirty="0" smtClean="0"/>
              <a:t>(pi)r</a:t>
            </a:r>
            <a:r>
              <a:rPr lang="en-US" baseline="30000" dirty="0" smtClean="0"/>
              <a:t>2</a:t>
            </a:r>
            <a:r>
              <a:rPr lang="en-US" dirty="0" smtClean="0"/>
              <a:t>r - (1/3)(pi)r</a:t>
            </a:r>
            <a:r>
              <a:rPr lang="en-US" baseline="30000" dirty="0" smtClean="0"/>
              <a:t>2</a:t>
            </a:r>
            <a:r>
              <a:rPr lang="en-US" dirty="0" smtClean="0"/>
              <a:t>r = (2/3)(pi)r</a:t>
            </a:r>
            <a:r>
              <a:rPr lang="en-US" baseline="30000" dirty="0" smtClean="0"/>
              <a:t>3</a:t>
            </a:r>
            <a:endParaRPr lang="en-US" baseline="300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on Spheres</a:t>
            </a:r>
            <a:endParaRPr lang="en-US" dirty="0"/>
          </a:p>
        </p:txBody>
      </p:sp>
      <p:sp>
        <p:nvSpPr>
          <p:cNvPr id="3" name="Content Placeholder 2"/>
          <p:cNvSpPr>
            <a:spLocks noGrp="1"/>
          </p:cNvSpPr>
          <p:nvPr>
            <p:ph sz="quarter" idx="1"/>
          </p:nvPr>
        </p:nvSpPr>
        <p:spPr/>
        <p:txBody>
          <a:bodyPr/>
          <a:lstStyle/>
          <a:p>
            <a:r>
              <a:rPr lang="en-US" dirty="0" smtClean="0"/>
              <a:t>By dissecting a circle into tiny sectors, you can regard each sector as approximately a triangle with height </a:t>
            </a:r>
            <a:r>
              <a:rPr lang="en-US" dirty="0" err="1" smtClean="0"/>
              <a:t>r</a:t>
            </a:r>
            <a:r>
              <a:rPr lang="en-US" dirty="0" smtClean="0"/>
              <a:t> and base being a tiny piece of the circumference, and sum the areas, to motivate the formula A=(1/2)rC</a:t>
            </a:r>
          </a:p>
          <a:p>
            <a:r>
              <a:rPr lang="en-US" dirty="0" smtClean="0"/>
              <a:t>Thus if you know C=2(pi)r you can derive A=(pi)r</a:t>
            </a:r>
            <a:r>
              <a:rPr lang="en-US" baseline="30000" dirty="0" smtClean="0"/>
              <a:t>2</a:t>
            </a:r>
            <a:r>
              <a:rPr lang="en-US" dirty="0" smtClean="0"/>
              <a:t>, and vice versa</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 a similar way, by </a:t>
            </a:r>
            <a:r>
              <a:rPr lang="en-US" dirty="0" smtClean="0"/>
              <a:t>dissecting a</a:t>
            </a:r>
            <a:r>
              <a:rPr lang="en-US" dirty="0" smtClean="0"/>
              <a:t> sphere (with interior) </a:t>
            </a:r>
            <a:r>
              <a:rPr lang="en-US" dirty="0" smtClean="0"/>
              <a:t>into tiny</a:t>
            </a:r>
            <a:r>
              <a:rPr lang="en-US" dirty="0" smtClean="0"/>
              <a:t> pyramids, </a:t>
            </a:r>
            <a:r>
              <a:rPr lang="en-US" dirty="0" smtClean="0"/>
              <a:t>you can regard each</a:t>
            </a:r>
            <a:r>
              <a:rPr lang="en-US" dirty="0" smtClean="0"/>
              <a:t> pyramid </a:t>
            </a:r>
            <a:r>
              <a:rPr lang="en-US" dirty="0" smtClean="0"/>
              <a:t>as approximately</a:t>
            </a:r>
            <a:r>
              <a:rPr lang="en-US" dirty="0" smtClean="0"/>
              <a:t> having height </a:t>
            </a:r>
            <a:r>
              <a:rPr lang="en-US" dirty="0" err="1" smtClean="0"/>
              <a:t>r</a:t>
            </a:r>
            <a:r>
              <a:rPr lang="en-US" dirty="0" smtClean="0"/>
              <a:t> and base being a tiny piece of the</a:t>
            </a:r>
            <a:r>
              <a:rPr lang="en-US" dirty="0" smtClean="0"/>
              <a:t> surface area, </a:t>
            </a:r>
            <a:r>
              <a:rPr lang="en-US" dirty="0" smtClean="0"/>
              <a:t>and sum the</a:t>
            </a:r>
            <a:r>
              <a:rPr lang="en-US" dirty="0" smtClean="0"/>
              <a:t> volumes, </a:t>
            </a:r>
            <a:r>
              <a:rPr lang="en-US" dirty="0" smtClean="0"/>
              <a:t>to motivate the formula</a:t>
            </a:r>
            <a:r>
              <a:rPr lang="en-US" dirty="0" smtClean="0"/>
              <a:t> V=</a:t>
            </a:r>
            <a:r>
              <a:rPr lang="en-US" dirty="0" smtClean="0"/>
              <a:t>(1</a:t>
            </a:r>
            <a:r>
              <a:rPr lang="en-US" dirty="0" smtClean="0"/>
              <a:t>/3)rS</a:t>
            </a:r>
          </a:p>
          <a:p>
            <a:r>
              <a:rPr lang="en-US" dirty="0" smtClean="0"/>
              <a:t>Thus if you know</a:t>
            </a:r>
            <a:r>
              <a:rPr lang="en-US" dirty="0" smtClean="0"/>
              <a:t> S=4(</a:t>
            </a:r>
            <a:r>
              <a:rPr lang="en-US" dirty="0" smtClean="0"/>
              <a:t>pi)</a:t>
            </a:r>
            <a:r>
              <a:rPr lang="en-US" dirty="0" smtClean="0"/>
              <a:t>r</a:t>
            </a:r>
            <a:r>
              <a:rPr lang="en-US" baseline="30000" dirty="0" smtClean="0"/>
              <a:t>2</a:t>
            </a:r>
            <a:r>
              <a:rPr lang="en-US" dirty="0" smtClean="0"/>
              <a:t> </a:t>
            </a:r>
            <a:r>
              <a:rPr lang="en-US" dirty="0" smtClean="0"/>
              <a:t>you can derive</a:t>
            </a:r>
            <a:r>
              <a:rPr lang="en-US" dirty="0" smtClean="0"/>
              <a:t> V=(4/3)(</a:t>
            </a:r>
            <a:r>
              <a:rPr lang="en-US" dirty="0" smtClean="0"/>
              <a:t>pi)</a:t>
            </a:r>
            <a:r>
              <a:rPr lang="en-US" dirty="0" smtClean="0"/>
              <a:t>r</a:t>
            </a:r>
            <a:r>
              <a:rPr lang="en-US" baseline="30000" dirty="0" smtClean="0"/>
              <a:t>3</a:t>
            </a:r>
            <a:r>
              <a:rPr lang="en-US" dirty="0" smtClean="0"/>
              <a:t>, </a:t>
            </a:r>
            <a:r>
              <a:rPr lang="en-US" dirty="0" smtClean="0"/>
              <a:t>and vice versa</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Geometric View of Complex Numbers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Represent each complex number as an arrow in the plane pointing from the origin to the complex number.  The arrow has a length and an angle (with respect to the x-axis).</a:t>
            </a:r>
          </a:p>
          <a:p>
            <a:r>
              <a:rPr lang="en-US" dirty="0" smtClean="0"/>
              <a:t>Add two complex numbers by adding the arrows “head to tail” to make a parallelogram</a:t>
            </a:r>
          </a:p>
          <a:p>
            <a:r>
              <a:rPr lang="en-US" dirty="0" smtClean="0"/>
              <a:t>Multiply two complex numbers by multiplying their lengths and adding their angles</a:t>
            </a:r>
          </a:p>
          <a:p>
            <a:r>
              <a:rPr lang="en-US" dirty="0" smtClean="0"/>
              <a:t>Now it’s easy to find, say, the square root of </a:t>
            </a:r>
            <a:r>
              <a:rPr lang="en-US" dirty="0" err="1" smtClean="0"/>
              <a:t>i</a:t>
            </a:r>
            <a:r>
              <a:rPr lang="en-US" dirty="0" smtClean="0"/>
              <a:t>.</a:t>
            </a:r>
          </a:p>
          <a:p>
            <a:r>
              <a:rPr lang="en-US" dirty="0" smtClean="0"/>
              <a:t>This is all justified with polar coordinates and the use of the sin and </a:t>
            </a:r>
            <a:r>
              <a:rPr lang="en-US" dirty="0" err="1" smtClean="0"/>
              <a:t>cos</a:t>
            </a:r>
            <a:r>
              <a:rPr lang="en-US" dirty="0" smtClean="0"/>
              <a:t> angle sum formulas</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Algebra</a:t>
            </a:r>
            <a:endParaRPr lang="en-US" dirty="0"/>
          </a:p>
        </p:txBody>
      </p:sp>
      <p:sp>
        <p:nvSpPr>
          <p:cNvPr id="3" name="Content Placeholder 2"/>
          <p:cNvSpPr>
            <a:spLocks noGrp="1"/>
          </p:cNvSpPr>
          <p:nvPr>
            <p:ph sz="quarter" idx="1"/>
          </p:nvPr>
        </p:nvSpPr>
        <p:spPr/>
        <p:txBody>
          <a:bodyPr/>
          <a:lstStyle/>
          <a:p>
            <a:r>
              <a:rPr lang="en-US" dirty="0" smtClean="0"/>
              <a:t>Derive the equation of a circle with given center and </a:t>
            </a:r>
            <a:r>
              <a:rPr lang="en-US" dirty="0" smtClean="0"/>
              <a:t>radius – We didn’t do this, but it is a straightforward application of the distance formula, which comes from the Pythagorean Theorem</a:t>
            </a:r>
          </a:p>
          <a:p>
            <a:r>
              <a:rPr lang="en-US" dirty="0" smtClean="0"/>
              <a:t>Complete the square to find the center and radius of a circle given by an </a:t>
            </a:r>
            <a:r>
              <a:rPr lang="en-US" dirty="0" smtClean="0"/>
              <a:t>equation – We didn’t do this</a:t>
            </a:r>
          </a:p>
          <a:p>
            <a:r>
              <a:rPr lang="en-US" dirty="0" smtClean="0"/>
              <a:t>Derive the equation of a parabola given the focus and </a:t>
            </a:r>
            <a:r>
              <a:rPr lang="en-US" dirty="0" err="1" smtClean="0"/>
              <a:t>directrix</a:t>
            </a:r>
            <a:r>
              <a:rPr lang="en-US" dirty="0" smtClean="0"/>
              <a:t> – we didn’t do </a:t>
            </a:r>
            <a:r>
              <a:rPr lang="en-US" dirty="0" smtClean="0"/>
              <a:t>this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Warm-Up:  Transformations</a:t>
            </a:r>
            <a:endParaRPr lang="en-US" dirty="0"/>
          </a:p>
        </p:txBody>
      </p:sp>
      <p:sp>
        <p:nvSpPr>
          <p:cNvPr id="3" name="Content Placeholder 2"/>
          <p:cNvSpPr>
            <a:spLocks noGrp="1"/>
          </p:cNvSpPr>
          <p:nvPr>
            <p:ph sz="quarter" idx="1"/>
          </p:nvPr>
        </p:nvSpPr>
        <p:spPr/>
        <p:txBody>
          <a:bodyPr/>
          <a:lstStyle/>
          <a:p>
            <a:r>
              <a:rPr lang="en-US" dirty="0" smtClean="0"/>
              <a:t>Whole body modeling of the rigid motions of translations, rotations, reflections, and glide reflections.  Use meter sticks to help specify the transformation.  One person is the starting point, and the other is the result of the transformation.  Use three people for glide reflections, one serving as an “invisible” intermediate point.</a:t>
            </a:r>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Transforming Curves</a:t>
            </a:r>
            <a:endParaRPr lang="en-US" dirty="0"/>
          </a:p>
        </p:txBody>
      </p:sp>
      <p:sp>
        <p:nvSpPr>
          <p:cNvPr id="3" name="Content Placeholder 2"/>
          <p:cNvSpPr>
            <a:spLocks noGrp="1"/>
          </p:cNvSpPr>
          <p:nvPr>
            <p:ph sz="quarter" idx="1"/>
          </p:nvPr>
        </p:nvSpPr>
        <p:spPr/>
        <p:txBody>
          <a:bodyPr>
            <a:normAutofit/>
          </a:bodyPr>
          <a:lstStyle/>
          <a:p>
            <a:r>
              <a:rPr lang="en-US" dirty="0" smtClean="0"/>
              <a:t>A translation by the amount (1,2) can be described by </a:t>
            </a:r>
            <a:r>
              <a:rPr lang="en-US" dirty="0" err="1" smtClean="0"/>
              <a:t>x</a:t>
            </a:r>
            <a:r>
              <a:rPr lang="en-US" dirty="0" smtClean="0"/>
              <a:t>’=x+1 and </a:t>
            </a:r>
            <a:r>
              <a:rPr lang="en-US" dirty="0" err="1" smtClean="0"/>
              <a:t>y</a:t>
            </a:r>
            <a:r>
              <a:rPr lang="en-US" dirty="0" smtClean="0"/>
              <a:t>’=y+2.  </a:t>
            </a:r>
          </a:p>
          <a:p>
            <a:r>
              <a:rPr lang="en-US" dirty="0" smtClean="0"/>
              <a:t>Thus, to translate the circle x</a:t>
            </a:r>
            <a:r>
              <a:rPr lang="en-US" baseline="30000" dirty="0" smtClean="0"/>
              <a:t>2</a:t>
            </a:r>
            <a:r>
              <a:rPr lang="en-US" dirty="0" smtClean="0"/>
              <a:t>+y</a:t>
            </a:r>
            <a:r>
              <a:rPr lang="en-US" baseline="30000" dirty="0" smtClean="0"/>
              <a:t>2</a:t>
            </a:r>
            <a:r>
              <a:rPr lang="en-US" dirty="0" smtClean="0"/>
              <a:t>=16 by this translation, solve for </a:t>
            </a:r>
            <a:r>
              <a:rPr lang="en-US" dirty="0" err="1" smtClean="0"/>
              <a:t>x</a:t>
            </a:r>
            <a:r>
              <a:rPr lang="en-US" dirty="0" smtClean="0"/>
              <a:t> and </a:t>
            </a:r>
            <a:r>
              <a:rPr lang="en-US" dirty="0" err="1" smtClean="0"/>
              <a:t>y</a:t>
            </a:r>
            <a:r>
              <a:rPr lang="en-US" dirty="0" smtClean="0"/>
              <a:t> in terms of </a:t>
            </a:r>
            <a:r>
              <a:rPr lang="en-US" dirty="0" err="1" smtClean="0"/>
              <a:t>x</a:t>
            </a:r>
            <a:r>
              <a:rPr lang="en-US" dirty="0" smtClean="0"/>
              <a:t>’ and </a:t>
            </a:r>
            <a:r>
              <a:rPr lang="en-US" dirty="0" err="1" smtClean="0"/>
              <a:t>y</a:t>
            </a:r>
            <a:r>
              <a:rPr lang="en-US" dirty="0" smtClean="0"/>
              <a:t>’, and substitute:</a:t>
            </a:r>
          </a:p>
          <a:p>
            <a:r>
              <a:rPr lang="en-US" dirty="0" err="1" smtClean="0"/>
              <a:t>x</a:t>
            </a:r>
            <a:r>
              <a:rPr lang="en-US" dirty="0" smtClean="0"/>
              <a:t>=x’-1 and </a:t>
            </a:r>
            <a:r>
              <a:rPr lang="en-US" dirty="0" err="1" smtClean="0"/>
              <a:t>y</a:t>
            </a:r>
            <a:r>
              <a:rPr lang="en-US" dirty="0" smtClean="0"/>
              <a:t>=y-2, so the translated circle is given by (x’-1)</a:t>
            </a:r>
            <a:r>
              <a:rPr lang="en-US" baseline="30000" dirty="0" smtClean="0"/>
              <a:t>2</a:t>
            </a:r>
            <a:r>
              <a:rPr lang="en-US" dirty="0" smtClean="0"/>
              <a:t>+(y’-2)</a:t>
            </a:r>
            <a:r>
              <a:rPr lang="en-US" baseline="30000" dirty="0" smtClean="0"/>
              <a:t>2</a:t>
            </a:r>
            <a:r>
              <a:rPr lang="en-US" dirty="0" smtClean="0"/>
              <a:t>=16</a:t>
            </a:r>
          </a:p>
          <a:p>
            <a:r>
              <a:rPr lang="en-US" dirty="0" smtClean="0"/>
              <a:t>In the same way you can translate and scale functions and other curves to get </a:t>
            </a:r>
            <a:r>
              <a:rPr lang="en-US" smtClean="0"/>
              <a:t>familiar formulas</a:t>
            </a:r>
            <a:endParaRPr lang="en-US"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Application:  Every parabola </a:t>
            </a:r>
            <a:r>
              <a:rPr lang="en-US" dirty="0" err="1" smtClean="0"/>
              <a:t>y</a:t>
            </a:r>
            <a:r>
              <a:rPr lang="en-US" dirty="0" smtClean="0"/>
              <a:t>=ax</a:t>
            </a:r>
            <a:r>
              <a:rPr lang="en-US" baseline="30000" dirty="0" smtClean="0"/>
              <a:t>2</a:t>
            </a:r>
            <a:r>
              <a:rPr lang="en-US" dirty="0" smtClean="0"/>
              <a:t> is similar to the parabola </a:t>
            </a:r>
            <a:r>
              <a:rPr lang="en-US" dirty="0" err="1" smtClean="0"/>
              <a:t>y</a:t>
            </a:r>
            <a:r>
              <a:rPr lang="en-US" dirty="0" smtClean="0"/>
              <a:t>=x</a:t>
            </a:r>
            <a:r>
              <a:rPr lang="en-US" baseline="30000" dirty="0" smtClean="0"/>
              <a:t>2</a:t>
            </a:r>
          </a:p>
          <a:p>
            <a:r>
              <a:rPr lang="en-US" dirty="0" smtClean="0"/>
              <a:t>Consider the dilation about the origin </a:t>
            </a:r>
            <a:r>
              <a:rPr lang="en-US" dirty="0" err="1" smtClean="0"/>
              <a:t>x</a:t>
            </a:r>
            <a:r>
              <a:rPr lang="en-US" dirty="0" smtClean="0"/>
              <a:t>’=</a:t>
            </a:r>
            <a:r>
              <a:rPr lang="en-US" dirty="0" err="1" smtClean="0"/>
              <a:t>kx</a:t>
            </a:r>
            <a:r>
              <a:rPr lang="en-US" dirty="0" smtClean="0"/>
              <a:t> and </a:t>
            </a:r>
            <a:r>
              <a:rPr lang="en-US" dirty="0" err="1" smtClean="0"/>
              <a:t>y</a:t>
            </a:r>
            <a:r>
              <a:rPr lang="en-US" dirty="0" smtClean="0"/>
              <a:t>’=</a:t>
            </a:r>
            <a:r>
              <a:rPr lang="en-US" dirty="0" err="1" smtClean="0"/>
              <a:t>ky</a:t>
            </a:r>
            <a:r>
              <a:rPr lang="en-US" dirty="0" smtClean="0"/>
              <a:t>.  Solve for </a:t>
            </a:r>
            <a:r>
              <a:rPr lang="en-US" dirty="0" err="1" smtClean="0"/>
              <a:t>x</a:t>
            </a:r>
            <a:r>
              <a:rPr lang="en-US" dirty="0" smtClean="0"/>
              <a:t> and </a:t>
            </a:r>
            <a:r>
              <a:rPr lang="en-US" dirty="0" err="1" smtClean="0"/>
              <a:t>y</a:t>
            </a:r>
            <a:r>
              <a:rPr lang="en-US" dirty="0" smtClean="0"/>
              <a:t> to get </a:t>
            </a:r>
            <a:r>
              <a:rPr lang="en-US" dirty="0" err="1" smtClean="0"/>
              <a:t>x</a:t>
            </a:r>
            <a:r>
              <a:rPr lang="en-US" dirty="0" smtClean="0"/>
              <a:t>=(1/k)x’ and </a:t>
            </a:r>
          </a:p>
          <a:p>
            <a:pPr>
              <a:buNone/>
            </a:pPr>
            <a:r>
              <a:rPr lang="en-US" dirty="0" smtClean="0"/>
              <a:t>	</a:t>
            </a:r>
            <a:r>
              <a:rPr lang="en-US" dirty="0" err="1" smtClean="0"/>
              <a:t>y</a:t>
            </a:r>
            <a:r>
              <a:rPr lang="en-US" dirty="0" smtClean="0"/>
              <a:t>=(1/k)y’.  </a:t>
            </a:r>
          </a:p>
          <a:p>
            <a:r>
              <a:rPr lang="en-US" dirty="0" smtClean="0"/>
              <a:t>Substitute into the equation </a:t>
            </a:r>
            <a:r>
              <a:rPr lang="en-US" dirty="0" err="1" smtClean="0"/>
              <a:t>y</a:t>
            </a:r>
            <a:r>
              <a:rPr lang="en-US" dirty="0" smtClean="0"/>
              <a:t>=ax</a:t>
            </a:r>
            <a:r>
              <a:rPr lang="en-US" baseline="30000" dirty="0" smtClean="0"/>
              <a:t>2</a:t>
            </a:r>
            <a:r>
              <a:rPr lang="en-US" dirty="0" smtClean="0"/>
              <a:t> to get </a:t>
            </a:r>
          </a:p>
          <a:p>
            <a:pPr>
              <a:buNone/>
            </a:pPr>
            <a:r>
              <a:rPr lang="en-US" dirty="0" smtClean="0"/>
              <a:t>	</a:t>
            </a:r>
            <a:r>
              <a:rPr lang="en-US" dirty="0" smtClean="0"/>
              <a:t>(1/k)y’=a((1/k)x’)</a:t>
            </a:r>
            <a:r>
              <a:rPr lang="en-US" baseline="30000" dirty="0" smtClean="0"/>
              <a:t>2</a:t>
            </a:r>
            <a:r>
              <a:rPr lang="en-US" dirty="0" smtClean="0"/>
              <a:t> which simplifies to </a:t>
            </a:r>
            <a:r>
              <a:rPr lang="en-US" dirty="0" err="1" smtClean="0"/>
              <a:t>y</a:t>
            </a:r>
            <a:r>
              <a:rPr lang="en-US" dirty="0" smtClean="0"/>
              <a:t>’=(a/k)x’</a:t>
            </a:r>
            <a:r>
              <a:rPr lang="en-US" baseline="30000" dirty="0" smtClean="0"/>
              <a:t>2</a:t>
            </a:r>
            <a:r>
              <a:rPr lang="en-US" dirty="0" smtClean="0"/>
              <a:t> for the equation of the dilated parabola.  If you choose </a:t>
            </a:r>
            <a:r>
              <a:rPr lang="en-US" dirty="0" err="1" smtClean="0"/>
              <a:t>k</a:t>
            </a:r>
            <a:r>
              <a:rPr lang="en-US" dirty="0" smtClean="0"/>
              <a:t>=a, then you get the parabola </a:t>
            </a:r>
            <a:r>
              <a:rPr lang="en-US" dirty="0" err="1" smtClean="0"/>
              <a:t>y</a:t>
            </a:r>
            <a:r>
              <a:rPr lang="en-US" dirty="0" smtClean="0"/>
              <a:t>’=x’</a:t>
            </a:r>
            <a:r>
              <a:rPr lang="en-US" baseline="30000" dirty="0" smtClean="0"/>
              <a:t>2</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662</TotalTime>
  <Words>4832</Words>
  <Application>Microsoft Macintosh PowerPoint</Application>
  <PresentationFormat>On-screen Show (4:3)</PresentationFormat>
  <Paragraphs>384</Paragraphs>
  <Slides>91</Slides>
  <Notes>0</Notes>
  <HiddenSlides>0</HiddenSlides>
  <MMClips>0</MMClips>
  <ScaleCrop>false</ScaleCrop>
  <HeadingPairs>
    <vt:vector size="4" baseType="variant">
      <vt:variant>
        <vt:lpstr>Design Template</vt:lpstr>
      </vt:variant>
      <vt:variant>
        <vt:i4>1</vt:i4>
      </vt:variant>
      <vt:variant>
        <vt:lpstr>Slide Titles</vt:lpstr>
      </vt:variant>
      <vt:variant>
        <vt:i4>91</vt:i4>
      </vt:variant>
    </vt:vector>
  </HeadingPairs>
  <TitlesOfParts>
    <vt:vector size="92" baseType="lpstr">
      <vt:lpstr>Civic</vt:lpstr>
      <vt:lpstr>WV Geometry - July 2014 </vt:lpstr>
      <vt:lpstr>Slide 2</vt:lpstr>
      <vt:lpstr>Introductions</vt:lpstr>
      <vt:lpstr>WORKSHOP TOPICS</vt:lpstr>
      <vt:lpstr>Content Themes – WV Math II</vt:lpstr>
      <vt:lpstr>Classroom Setting Themes</vt:lpstr>
      <vt:lpstr>Products</vt:lpstr>
      <vt:lpstr>WARM-UP ACTIVITY</vt:lpstr>
      <vt:lpstr>Warm-Up:  Transformations</vt:lpstr>
      <vt:lpstr>Guess the Transformation</vt:lpstr>
      <vt:lpstr>Slide 11</vt:lpstr>
      <vt:lpstr>Composing Transformations</vt:lpstr>
      <vt:lpstr>GROWTH MINDSET AND ACTIVE LEARNING</vt:lpstr>
      <vt:lpstr>Transformations</vt:lpstr>
      <vt:lpstr>GeoGebra and SketchUp</vt:lpstr>
      <vt:lpstr>Slide 16</vt:lpstr>
      <vt:lpstr>Leftovers from Day 1</vt:lpstr>
      <vt:lpstr>Leftovers from Day 1</vt:lpstr>
      <vt:lpstr>Just for Fun</vt:lpstr>
      <vt:lpstr>Growth Mind Set</vt:lpstr>
      <vt:lpstr>GeoGebraTube</vt:lpstr>
      <vt:lpstr>A MATHEMATICAL FRAMEWORK FOR MATHEMATICS WITH TRANSFORMAITONS</vt:lpstr>
      <vt:lpstr>Slide 23</vt:lpstr>
      <vt:lpstr>Let’s Prove a Theorem with Dilations</vt:lpstr>
      <vt:lpstr>Slide 25</vt:lpstr>
      <vt:lpstr>More Theorems</vt:lpstr>
      <vt:lpstr>A Mathematical Framework</vt:lpstr>
      <vt:lpstr>A Mathematical Framework</vt:lpstr>
      <vt:lpstr>Verifying Congruence with Transformations</vt:lpstr>
      <vt:lpstr>Congruence and Similarity with Transformations</vt:lpstr>
      <vt:lpstr>Slide 31</vt:lpstr>
      <vt:lpstr>Slide 32</vt:lpstr>
      <vt:lpstr>Similarity with Cube Buildings</vt:lpstr>
      <vt:lpstr>Similarity in Real Life</vt:lpstr>
      <vt:lpstr>Slide 35</vt:lpstr>
      <vt:lpstr>Fun with Large Scaling</vt:lpstr>
      <vt:lpstr>Measuring Distances with Apps (and Trig)</vt:lpstr>
      <vt:lpstr>Fun with Transformations</vt:lpstr>
      <vt:lpstr>Leftovers from Day 2</vt:lpstr>
      <vt:lpstr>Warm-Up Activity</vt:lpstr>
      <vt:lpstr>Dilations and Coordinates</vt:lpstr>
      <vt:lpstr>Medians of a Triangle</vt:lpstr>
      <vt:lpstr>Medians of a Triangle</vt:lpstr>
      <vt:lpstr>Pythagorean Theorem</vt:lpstr>
      <vt:lpstr>Slide 45</vt:lpstr>
      <vt:lpstr>Slide 46</vt:lpstr>
      <vt:lpstr>Applications of Similarity</vt:lpstr>
      <vt:lpstr>Essential Understandings</vt:lpstr>
      <vt:lpstr>High Cognitive Tasks</vt:lpstr>
      <vt:lpstr>Place-Based Learning and Teaching</vt:lpstr>
      <vt:lpstr>Activities</vt:lpstr>
      <vt:lpstr>Slide 52</vt:lpstr>
      <vt:lpstr>Just for Fun</vt:lpstr>
      <vt:lpstr>SketchUp</vt:lpstr>
      <vt:lpstr>Slide 55</vt:lpstr>
      <vt:lpstr>Slide 56</vt:lpstr>
      <vt:lpstr>Slide 57</vt:lpstr>
      <vt:lpstr>Slide 58</vt:lpstr>
      <vt:lpstr>Putting it all Together – A Coherent Curriculum</vt:lpstr>
      <vt:lpstr>Some Examples</vt:lpstr>
      <vt:lpstr>Some Trigonometry</vt:lpstr>
      <vt:lpstr>Some Circle Theorems</vt:lpstr>
      <vt:lpstr>Slide 63</vt:lpstr>
      <vt:lpstr>Slide 64</vt:lpstr>
      <vt:lpstr>Slide 65</vt:lpstr>
      <vt:lpstr>Slide 66</vt:lpstr>
      <vt:lpstr>Slide 67</vt:lpstr>
      <vt:lpstr>Slide 68</vt:lpstr>
      <vt:lpstr>Slide 69</vt:lpstr>
      <vt:lpstr>Slide 70</vt:lpstr>
      <vt:lpstr>Place-Based Teaching and Learning</vt:lpstr>
      <vt:lpstr>Slide 72</vt:lpstr>
      <vt:lpstr>Slide 73</vt:lpstr>
      <vt:lpstr>Just for Fun</vt:lpstr>
      <vt:lpstr>Leftovers from Day 4</vt:lpstr>
      <vt:lpstr>Volumes</vt:lpstr>
      <vt:lpstr>Slide 77</vt:lpstr>
      <vt:lpstr>Slide 78</vt:lpstr>
      <vt:lpstr>Slide 79</vt:lpstr>
      <vt:lpstr>Slide 80</vt:lpstr>
      <vt:lpstr>Slide 81</vt:lpstr>
      <vt:lpstr>Slide 82</vt:lpstr>
      <vt:lpstr>Slide 83</vt:lpstr>
      <vt:lpstr>Slide 84</vt:lpstr>
      <vt:lpstr>Slide 85</vt:lpstr>
      <vt:lpstr>A Note on Spheres</vt:lpstr>
      <vt:lpstr>Slide 87</vt:lpstr>
      <vt:lpstr>Geometric View of Complex Numbers</vt:lpstr>
      <vt:lpstr>Some More Algebra</vt:lpstr>
      <vt:lpstr>Transforming Curves</vt:lpstr>
      <vt:lpstr>Slide 91</vt:lpstr>
    </vt:vector>
  </TitlesOfParts>
  <Company>University of Kentucky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WV Geometry - August 2014 </dc:title>
  <dc:creator>Carl Lee</dc:creator>
  <cp:lastModifiedBy>Carl Lee</cp:lastModifiedBy>
  <cp:revision>121</cp:revision>
  <dcterms:created xsi:type="dcterms:W3CDTF">2014-07-25T15:04:12Z</dcterms:created>
  <dcterms:modified xsi:type="dcterms:W3CDTF">2014-07-25T15:31:10Z</dcterms:modified>
</cp:coreProperties>
</file>