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75" r:id="rId3"/>
    <p:sldId id="276" r:id="rId4"/>
    <p:sldId id="277" r:id="rId5"/>
    <p:sldId id="279" r:id="rId6"/>
    <p:sldId id="257" r:id="rId7"/>
    <p:sldId id="274" r:id="rId8"/>
    <p:sldId id="260" r:id="rId9"/>
    <p:sldId id="261" r:id="rId10"/>
    <p:sldId id="262" r:id="rId11"/>
    <p:sldId id="263" r:id="rId12"/>
    <p:sldId id="264" r:id="rId13"/>
    <p:sldId id="265" r:id="rId14"/>
    <p:sldId id="266" r:id="rId15"/>
    <p:sldId id="284" r:id="rId16"/>
    <p:sldId id="267" r:id="rId17"/>
    <p:sldId id="268" r:id="rId18"/>
    <p:sldId id="278" r:id="rId19"/>
    <p:sldId id="269" r:id="rId20"/>
    <p:sldId id="270" r:id="rId21"/>
    <p:sldId id="271" r:id="rId22"/>
    <p:sldId id="272" r:id="rId23"/>
    <p:sldId id="273" r:id="rId24"/>
    <p:sldId id="281" r:id="rId25"/>
    <p:sldId id="282" r:id="rId26"/>
    <p:sldId id="283" r:id="rId27"/>
    <p:sldId id="280" r:id="rId2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3300"/>
    <a:srgbClr val="0000CC"/>
    <a:srgbClr val="A3B2FB"/>
    <a:srgbClr val="F4AA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40" autoAdjust="0"/>
    <p:restoredTop sz="94660"/>
  </p:normalViewPr>
  <p:slideViewPr>
    <p:cSldViewPr>
      <p:cViewPr varScale="1">
        <p:scale>
          <a:sx n="125" d="100"/>
          <a:sy n="125" d="100"/>
        </p:scale>
        <p:origin x="81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708D763-9125-4CA8-AC0B-B8393C52EDB4}" type="slidenum">
              <a:rPr lang="en-US" altLang="en-US"/>
              <a:pPr>
                <a:defRPr/>
              </a:pPr>
              <a:t>‹#›</a:t>
            </a:fld>
            <a:endParaRPr lang="en-US" altLang="en-US" dirty="0"/>
          </a:p>
        </p:txBody>
      </p:sp>
    </p:spTree>
    <p:extLst>
      <p:ext uri="{BB962C8B-B14F-4D97-AF65-F5344CB8AC3E}">
        <p14:creationId xmlns:p14="http://schemas.microsoft.com/office/powerpoint/2010/main" val="8850292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374482-C95A-4975-9EBD-91B8C3961315}" type="slidenum">
              <a:rPr lang="en-US" altLang="en-US" smtClean="0"/>
              <a:pPr/>
              <a:t>1</a:t>
            </a:fld>
            <a:endParaRPr lang="en-US" alt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r>
              <a:rPr lang="en-US" altLang="en-US" smtClean="0"/>
              <a:t>Trial note</a:t>
            </a:r>
          </a:p>
          <a:p>
            <a:pPr eaLnBrk="1" hangingPunct="1"/>
            <a:endParaRPr lang="en-US" altLang="en-US" smtClean="0"/>
          </a:p>
        </p:txBody>
      </p:sp>
    </p:spTree>
    <p:extLst>
      <p:ext uri="{BB962C8B-B14F-4D97-AF65-F5344CB8AC3E}">
        <p14:creationId xmlns:p14="http://schemas.microsoft.com/office/powerpoint/2010/main" val="32981765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AB1BA81-436A-4313-96A7-94FCDEC3F90E}" type="slidenum">
              <a:rPr lang="en-US" altLang="en-US" smtClean="0"/>
              <a:pPr/>
              <a:t>15</a:t>
            </a:fld>
            <a:endParaRPr lang="en-US" alt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821454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E07C1C7-93A0-4643-9ABA-51E660F943B7}" type="slidenum">
              <a:rPr lang="en-US" altLang="en-US" smtClean="0"/>
              <a:pPr/>
              <a:t>16</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3527422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DDDE3A4-4E3D-4F67-82DB-BFC033BC6162}" type="slidenum">
              <a:rPr lang="en-US" altLang="en-US" smtClean="0"/>
              <a:pPr/>
              <a:t>17</a:t>
            </a:fld>
            <a:endParaRPr lang="en-US" alt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2801689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DF21B89-5B72-4EE2-B6F5-E9D2828B9825}" type="slidenum">
              <a:rPr lang="en-US" altLang="en-US" smtClean="0"/>
              <a:pPr/>
              <a:t>19</a:t>
            </a:fld>
            <a:endParaRPr lang="en-US" alt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9268384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9405B7B-E7CD-48DF-8CF6-761460AA47D2}" type="slidenum">
              <a:rPr lang="en-US" altLang="en-US" smtClean="0"/>
              <a:pPr/>
              <a:t>20</a:t>
            </a:fld>
            <a:endParaRPr lang="en-US" alt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17116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870AD7-FEBF-4BF0-94BC-DD61BC77836F}" type="slidenum">
              <a:rPr lang="en-US" altLang="en-US" smtClean="0"/>
              <a:pPr/>
              <a:t>21</a:t>
            </a:fld>
            <a:endParaRPr lang="en-US" alt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3404313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69F965D-AAAA-4601-8EF3-E3FC42E5703B}" type="slidenum">
              <a:rPr lang="en-US" altLang="en-US" smtClean="0"/>
              <a:pPr/>
              <a:t>22</a:t>
            </a:fld>
            <a:endParaRPr lang="en-US" alt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422595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52115C6-41BA-4D56-BDC1-C69888C6754D}" type="slidenum">
              <a:rPr lang="en-US" altLang="en-US" smtClean="0"/>
              <a:pPr/>
              <a:t>23</a:t>
            </a:fld>
            <a:endParaRPr lang="en-US" alt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4763753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7891DA-3C29-4740-A52C-2523FF48D044}" type="slidenum">
              <a:rPr lang="en-US" altLang="en-US" smtClean="0"/>
              <a:pPr/>
              <a:t>24</a:t>
            </a:fld>
            <a:endParaRPr lang="en-US" alt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190436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E3E4078-D054-4F27-B694-84BB0D978AA8}" type="slidenum">
              <a:rPr lang="en-US" altLang="en-US" smtClean="0"/>
              <a:pPr/>
              <a:t>25</a:t>
            </a:fld>
            <a:endParaRPr lang="en-US" alt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28422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8D4843C-BCF8-4F56-AE0B-B5414FB316D7}" type="slidenum">
              <a:rPr lang="en-US" altLang="en-US" smtClean="0"/>
              <a:pPr/>
              <a:t>6</a:t>
            </a:fld>
            <a:endParaRPr lang="en-US" altLang="en-US"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5161169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AAB7C0-D199-4277-BE38-58B48E75AC66}" type="slidenum">
              <a:rPr lang="en-US" altLang="en-US" smtClean="0"/>
              <a:pPr/>
              <a:t>26</a:t>
            </a:fld>
            <a:endParaRPr lang="en-US" alt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933475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AAC124E-8F12-450F-A21A-DF7A3976651C}" type="slidenum">
              <a:rPr lang="en-US" altLang="en-US" smtClean="0"/>
              <a:pPr/>
              <a:t>8</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834469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F9C846-4958-4AE3-A99D-7E9C8569F148}" type="slidenum">
              <a:rPr lang="en-US" altLang="en-US" smtClean="0"/>
              <a:pPr/>
              <a:t>9</a:t>
            </a:fld>
            <a:endParaRPr lang="en-US" altLang="en-US"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084941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36C0EBA-0DBC-4358-8F61-54B88B1900EA}" type="slidenum">
              <a:rPr lang="en-US" altLang="en-US" smtClean="0"/>
              <a:pPr/>
              <a:t>10</a:t>
            </a:fld>
            <a:endParaRPr lang="en-US" alt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244828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9918282-BC57-4182-84D5-FF9F7F9079D4}" type="slidenum">
              <a:rPr lang="en-US" altLang="en-US" smtClean="0"/>
              <a:pPr/>
              <a:t>11</a:t>
            </a:fld>
            <a:endParaRPr lang="en-US" alt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316465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F5E8D4B-67BF-4CAD-851B-E286544AE014}" type="slidenum">
              <a:rPr lang="en-US" altLang="en-US" smtClean="0"/>
              <a:pPr/>
              <a:t>12</a:t>
            </a:fld>
            <a:endParaRPr lang="en-US" alt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737924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9E08031-C21E-40AA-AF2D-4BAEDB93096D}" type="slidenum">
              <a:rPr lang="en-US" altLang="en-US" smtClean="0"/>
              <a:pPr/>
              <a:t>13</a:t>
            </a:fld>
            <a:endParaRPr lang="en-US" alt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3332210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AB1BA81-436A-4313-96A7-94FCDEC3F90E}" type="slidenum">
              <a:rPr lang="en-US" altLang="en-US" smtClean="0"/>
              <a:pPr/>
              <a:t>14</a:t>
            </a:fld>
            <a:endParaRPr lang="en-US" alt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038188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A8E5B4E-80A6-48A4-A7D0-114F07D636F7}" type="slidenum">
              <a:rPr lang="en-US" altLang="en-US"/>
              <a:pPr>
                <a:defRPr/>
              </a:pPr>
              <a:t>‹#›</a:t>
            </a:fld>
            <a:endParaRPr lang="en-US" altLang="en-US" dirty="0"/>
          </a:p>
        </p:txBody>
      </p:sp>
    </p:spTree>
    <p:extLst>
      <p:ext uri="{BB962C8B-B14F-4D97-AF65-F5344CB8AC3E}">
        <p14:creationId xmlns:p14="http://schemas.microsoft.com/office/powerpoint/2010/main" val="3748022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F6A55E5-C090-45C6-BA5C-0CF9500BFB85}" type="slidenum">
              <a:rPr lang="en-US" altLang="en-US"/>
              <a:pPr>
                <a:defRPr/>
              </a:pPr>
              <a:t>‹#›</a:t>
            </a:fld>
            <a:endParaRPr lang="en-US" altLang="en-US" dirty="0"/>
          </a:p>
        </p:txBody>
      </p:sp>
    </p:spTree>
    <p:extLst>
      <p:ext uri="{BB962C8B-B14F-4D97-AF65-F5344CB8AC3E}">
        <p14:creationId xmlns:p14="http://schemas.microsoft.com/office/powerpoint/2010/main" val="269365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8466440-DEF7-4BD6-9EA6-36B8FCEB962E}" type="slidenum">
              <a:rPr lang="en-US" altLang="en-US"/>
              <a:pPr>
                <a:defRPr/>
              </a:pPr>
              <a:t>‹#›</a:t>
            </a:fld>
            <a:endParaRPr lang="en-US" altLang="en-US" dirty="0"/>
          </a:p>
        </p:txBody>
      </p:sp>
    </p:spTree>
    <p:extLst>
      <p:ext uri="{BB962C8B-B14F-4D97-AF65-F5344CB8AC3E}">
        <p14:creationId xmlns:p14="http://schemas.microsoft.com/office/powerpoint/2010/main" val="2577549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FF4F806-C693-448C-ACCF-20E7918C5E02}" type="slidenum">
              <a:rPr lang="en-US" altLang="en-US"/>
              <a:pPr>
                <a:defRPr/>
              </a:pPr>
              <a:t>‹#›</a:t>
            </a:fld>
            <a:endParaRPr lang="en-US" altLang="en-US" dirty="0"/>
          </a:p>
        </p:txBody>
      </p:sp>
    </p:spTree>
    <p:extLst>
      <p:ext uri="{BB962C8B-B14F-4D97-AF65-F5344CB8AC3E}">
        <p14:creationId xmlns:p14="http://schemas.microsoft.com/office/powerpoint/2010/main" val="456127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E5E05DB-A03C-41A1-84F8-97CED8C29274}" type="slidenum">
              <a:rPr lang="en-US" altLang="en-US"/>
              <a:pPr>
                <a:defRPr/>
              </a:pPr>
              <a:t>‹#›</a:t>
            </a:fld>
            <a:endParaRPr lang="en-US" altLang="en-US" dirty="0"/>
          </a:p>
        </p:txBody>
      </p:sp>
    </p:spTree>
    <p:extLst>
      <p:ext uri="{BB962C8B-B14F-4D97-AF65-F5344CB8AC3E}">
        <p14:creationId xmlns:p14="http://schemas.microsoft.com/office/powerpoint/2010/main" val="3221509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67D0BFB-9F8C-4A30-9B4D-D157757491F9}" type="slidenum">
              <a:rPr lang="en-US" altLang="en-US"/>
              <a:pPr>
                <a:defRPr/>
              </a:pPr>
              <a:t>‹#›</a:t>
            </a:fld>
            <a:endParaRPr lang="en-US" altLang="en-US" dirty="0"/>
          </a:p>
        </p:txBody>
      </p:sp>
    </p:spTree>
    <p:extLst>
      <p:ext uri="{BB962C8B-B14F-4D97-AF65-F5344CB8AC3E}">
        <p14:creationId xmlns:p14="http://schemas.microsoft.com/office/powerpoint/2010/main" val="2424087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14395BD1-5F59-4637-81B6-80FC9EF492B1}" type="slidenum">
              <a:rPr lang="en-US" altLang="en-US"/>
              <a:pPr>
                <a:defRPr/>
              </a:pPr>
              <a:t>‹#›</a:t>
            </a:fld>
            <a:endParaRPr lang="en-US" altLang="en-US" dirty="0"/>
          </a:p>
        </p:txBody>
      </p:sp>
    </p:spTree>
    <p:extLst>
      <p:ext uri="{BB962C8B-B14F-4D97-AF65-F5344CB8AC3E}">
        <p14:creationId xmlns:p14="http://schemas.microsoft.com/office/powerpoint/2010/main" val="2510538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5744B043-7C0F-41C0-BA40-7090907834CD}" type="slidenum">
              <a:rPr lang="en-US" altLang="en-US"/>
              <a:pPr>
                <a:defRPr/>
              </a:pPr>
              <a:t>‹#›</a:t>
            </a:fld>
            <a:endParaRPr lang="en-US" altLang="en-US" dirty="0"/>
          </a:p>
        </p:txBody>
      </p:sp>
    </p:spTree>
    <p:extLst>
      <p:ext uri="{BB962C8B-B14F-4D97-AF65-F5344CB8AC3E}">
        <p14:creationId xmlns:p14="http://schemas.microsoft.com/office/powerpoint/2010/main" val="463299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7252DDA1-C927-4946-A6B0-D9846A090188}" type="slidenum">
              <a:rPr lang="en-US" altLang="en-US"/>
              <a:pPr>
                <a:defRPr/>
              </a:pPr>
              <a:t>‹#›</a:t>
            </a:fld>
            <a:endParaRPr lang="en-US" altLang="en-US" dirty="0"/>
          </a:p>
        </p:txBody>
      </p:sp>
    </p:spTree>
    <p:extLst>
      <p:ext uri="{BB962C8B-B14F-4D97-AF65-F5344CB8AC3E}">
        <p14:creationId xmlns:p14="http://schemas.microsoft.com/office/powerpoint/2010/main" val="3809560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D4A5959-2941-4AAC-9E49-C57E53B5A81D}" type="slidenum">
              <a:rPr lang="en-US" altLang="en-US"/>
              <a:pPr>
                <a:defRPr/>
              </a:pPr>
              <a:t>‹#›</a:t>
            </a:fld>
            <a:endParaRPr lang="en-US" altLang="en-US" dirty="0"/>
          </a:p>
        </p:txBody>
      </p:sp>
    </p:spTree>
    <p:extLst>
      <p:ext uri="{BB962C8B-B14F-4D97-AF65-F5344CB8AC3E}">
        <p14:creationId xmlns:p14="http://schemas.microsoft.com/office/powerpoint/2010/main" val="1192913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B7C4A11-57AA-4873-B565-8C2F9DE213E7}" type="slidenum">
              <a:rPr lang="en-US" altLang="en-US"/>
              <a:pPr>
                <a:defRPr/>
              </a:pPr>
              <a:t>‹#›</a:t>
            </a:fld>
            <a:endParaRPr lang="en-US" altLang="en-US" dirty="0"/>
          </a:p>
        </p:txBody>
      </p:sp>
    </p:spTree>
    <p:extLst>
      <p:ext uri="{BB962C8B-B14F-4D97-AF65-F5344CB8AC3E}">
        <p14:creationId xmlns:p14="http://schemas.microsoft.com/office/powerpoint/2010/main" val="2394954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0B8AD2C7-1595-4258-9D3F-3B9272BD1D2E}"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533400"/>
            <a:ext cx="7772400" cy="3962400"/>
          </a:xfrm>
        </p:spPr>
        <p:txBody>
          <a:bodyPr anchor="ctr"/>
          <a:lstStyle/>
          <a:p>
            <a:pPr eaLnBrk="1" hangingPunct="1">
              <a:defRPr/>
            </a:pPr>
            <a:r>
              <a:rPr lang="en-US" altLang="zh-CN" sz="4400" dirty="0" err="1" smtClean="0">
                <a:solidFill>
                  <a:srgbClr val="000000"/>
                </a:solidFill>
                <a:latin typeface="URW Palladio ITU" pitchFamily="2" charset="0"/>
                <a:ea typeface="SimSun" panose="02010600030101010101" pitchFamily="2" charset="-122"/>
                <a:cs typeface="Times New Roman" panose="02020603050405020304" pitchFamily="18" charset="0"/>
              </a:rPr>
              <a:t>Bhāskarācārya</a:t>
            </a:r>
            <a:r>
              <a:rPr lang="en-US" altLang="zh-CN" sz="4400" dirty="0" smtClean="0">
                <a:solidFill>
                  <a:srgbClr val="000000"/>
                </a:solidFill>
                <a:latin typeface="URW Palladio ITU" pitchFamily="2" charset="0"/>
                <a:ea typeface="SimSun" panose="02010600030101010101" pitchFamily="2" charset="-122"/>
                <a:cs typeface="Times New Roman" panose="02020603050405020304" pitchFamily="18" charset="0"/>
              </a:rPr>
              <a:t/>
            </a:r>
            <a:br>
              <a:rPr lang="en-US" altLang="zh-CN" sz="4400" dirty="0" smtClean="0">
                <a:solidFill>
                  <a:srgbClr val="000000"/>
                </a:solidFill>
                <a:latin typeface="URW Palladio ITU" pitchFamily="2" charset="0"/>
                <a:ea typeface="SimSun" panose="02010600030101010101" pitchFamily="2" charset="-122"/>
                <a:cs typeface="Times New Roman" panose="02020603050405020304" pitchFamily="18" charset="0"/>
              </a:rPr>
            </a:br>
            <a:r>
              <a:rPr lang="en-US" altLang="zh-CN" sz="4400" dirty="0" smtClean="0">
                <a:solidFill>
                  <a:srgbClr val="000000"/>
                </a:solidFill>
                <a:latin typeface="URW Palladio ITU" pitchFamily="2" charset="0"/>
                <a:ea typeface="SimSun" panose="02010600030101010101" pitchFamily="2" charset="-122"/>
                <a:cs typeface="Times New Roman" panose="02020603050405020304" pitchFamily="18" charset="0"/>
              </a:rPr>
              <a:t>Ahead of his times </a:t>
            </a:r>
            <a:br>
              <a:rPr lang="en-US" altLang="zh-CN" sz="4400" dirty="0" smtClean="0">
                <a:solidFill>
                  <a:srgbClr val="000000"/>
                </a:solidFill>
                <a:latin typeface="URW Palladio ITU" pitchFamily="2" charset="0"/>
                <a:ea typeface="SimSun" panose="02010600030101010101" pitchFamily="2" charset="-122"/>
                <a:cs typeface="Times New Roman" panose="02020603050405020304" pitchFamily="18" charset="0"/>
              </a:rPr>
            </a:br>
            <a:r>
              <a:rPr lang="en-US" altLang="zh-CN" sz="4400" dirty="0" smtClean="0">
                <a:solidFill>
                  <a:srgbClr val="000000"/>
                </a:solidFill>
                <a:latin typeface="URW Palladio ITU" pitchFamily="2" charset="0"/>
                <a:ea typeface="SimSun" panose="02010600030101010101" pitchFamily="2" charset="-122"/>
                <a:cs typeface="Times New Roman" panose="02020603050405020304" pitchFamily="18" charset="0"/>
              </a:rPr>
              <a:t>1114-1185</a:t>
            </a:r>
            <a:endParaRPr lang="en-US" altLang="en-US" sz="4400" dirty="0" smtClean="0">
              <a:solidFill>
                <a:srgbClr val="FF3300"/>
              </a:solidFill>
              <a:ea typeface="SimSun" panose="02010600030101010101" pitchFamily="2" charset="-122"/>
              <a:cs typeface="Times New Roman" panose="02020603050405020304" pitchFamily="18" charset="0"/>
            </a:endParaRPr>
          </a:p>
        </p:txBody>
      </p:sp>
      <p:sp>
        <p:nvSpPr>
          <p:cNvPr id="3075" name="Rectangle 3"/>
          <p:cNvSpPr>
            <a:spLocks noGrp="1" noChangeArrowheads="1"/>
          </p:cNvSpPr>
          <p:nvPr>
            <p:ph type="subTitle" idx="1"/>
          </p:nvPr>
        </p:nvSpPr>
        <p:spPr>
          <a:xfrm>
            <a:off x="1371600" y="4572000"/>
            <a:ext cx="6400800" cy="2133600"/>
          </a:xfrm>
        </p:spPr>
        <p:txBody>
          <a:bodyPr/>
          <a:lstStyle/>
          <a:p>
            <a:pPr eaLnBrk="1" hangingPunct="1"/>
            <a:r>
              <a:rPr lang="en-US" altLang="zh-CN" sz="2800" b="1" i="1" smtClean="0">
                <a:solidFill>
                  <a:schemeClr val="accent2"/>
                </a:solidFill>
                <a:latin typeface="URW Palladio ITU" panose="02000503060000020004" pitchFamily="2" charset="0"/>
                <a:ea typeface="SimSun" panose="02010600030101010101" pitchFamily="2" charset="-122"/>
              </a:rPr>
              <a:t>Avinash Sathaye</a:t>
            </a:r>
          </a:p>
          <a:p>
            <a:pPr eaLnBrk="1" hangingPunct="1"/>
            <a:r>
              <a:rPr lang="en-US" altLang="zh-CN" sz="2800" b="1" i="1" smtClean="0">
                <a:latin typeface="URW Palladio ITU" panose="02000503060000020004" pitchFamily="2" charset="0"/>
                <a:ea typeface="SimSun" panose="02010600030101010101" pitchFamily="2" charset="-122"/>
              </a:rPr>
              <a:t>Professor of Mathematics</a:t>
            </a:r>
          </a:p>
          <a:p>
            <a:pPr eaLnBrk="1" hangingPunct="1"/>
            <a:r>
              <a:rPr lang="en-US" altLang="zh-CN" sz="2800" b="1" i="1" smtClean="0">
                <a:latin typeface="URW Palladio ITU" panose="02000503060000020004" pitchFamily="2" charset="0"/>
                <a:ea typeface="SimSun" panose="02010600030101010101" pitchFamily="2" charset="-122"/>
              </a:rPr>
              <a:t>University of Kentucky</a:t>
            </a:r>
          </a:p>
          <a:p>
            <a:pPr eaLnBrk="1" hangingPunct="1"/>
            <a:r>
              <a:rPr lang="en-US" altLang="zh-CN" sz="2800" b="1" i="1" smtClean="0">
                <a:latin typeface="URW Palladio ITU" panose="02000503060000020004" pitchFamily="2" charset="0"/>
                <a:ea typeface="SimSun" panose="02010600030101010101" pitchFamily="2" charset="-122"/>
              </a:rPr>
              <a:t>sathaye@uky.edu</a:t>
            </a:r>
            <a:endParaRPr lang="en-US" altLang="en-US" sz="2800" b="1" i="1" smtClean="0">
              <a:latin typeface="URW Palladio ITU" panose="02000503060000020004" pitchFamily="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p:txBody>
          <a:bodyPr/>
          <a:lstStyle/>
          <a:p>
            <a:pPr eaLnBrk="1" hangingPunct="1"/>
            <a:r>
              <a:rPr lang="en-US" altLang="en-US" dirty="0" smtClean="0">
                <a:solidFill>
                  <a:srgbClr val="7030A0"/>
                </a:solidFill>
              </a:rPr>
              <a:t>Special algebraic terms!</a:t>
            </a:r>
          </a:p>
        </p:txBody>
      </p:sp>
      <p:sp>
        <p:nvSpPr>
          <p:cNvPr id="16387" name="TextBox 1"/>
          <p:cNvSpPr txBox="1">
            <a:spLocks noChangeArrowheads="1"/>
          </p:cNvSpPr>
          <p:nvPr/>
        </p:nvSpPr>
        <p:spPr bwMode="auto">
          <a:xfrm>
            <a:off x="1371600" y="1828800"/>
            <a:ext cx="63246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400"/>
              <a:t>Effectively, Bhaskaracharya is creating two new algebraic objects called</a:t>
            </a:r>
          </a:p>
          <a:p>
            <a:pPr>
              <a:spcBef>
                <a:spcPct val="0"/>
              </a:spcBef>
              <a:buFontTx/>
              <a:buNone/>
            </a:pPr>
            <a:endParaRPr lang="en-US" altLang="en-US" sz="2400"/>
          </a:p>
          <a:p>
            <a:pPr>
              <a:spcBef>
                <a:spcPct val="0"/>
              </a:spcBef>
              <a:buFontTx/>
              <a:buNone/>
            </a:pPr>
            <a:r>
              <a:rPr lang="en-US" altLang="en-US" sz="2400">
                <a:solidFill>
                  <a:srgbClr val="008000"/>
                </a:solidFill>
              </a:rPr>
              <a:t>khahara  (</a:t>
            </a:r>
            <a:r>
              <a:rPr lang="sa-IN" altLang="en-US" sz="2400">
                <a:solidFill>
                  <a:srgbClr val="008000"/>
                </a:solidFill>
              </a:rPr>
              <a:t>खहर </a:t>
            </a:r>
            <a:r>
              <a:rPr lang="en-US" altLang="en-US" sz="2400">
                <a:solidFill>
                  <a:srgbClr val="008000"/>
                </a:solidFill>
              </a:rPr>
              <a:t>)and khaguṇa (</a:t>
            </a:r>
            <a:r>
              <a:rPr lang="sa-IN" altLang="en-US" sz="2400">
                <a:solidFill>
                  <a:srgbClr val="008000"/>
                </a:solidFill>
              </a:rPr>
              <a:t>खगुण</a:t>
            </a:r>
            <a:r>
              <a:rPr lang="en-US" altLang="en-US" sz="2400">
                <a:solidFill>
                  <a:srgbClr val="008000"/>
                </a:solidFill>
              </a:rPr>
              <a:t>).</a:t>
            </a:r>
          </a:p>
          <a:p>
            <a:pPr>
              <a:spcBef>
                <a:spcPct val="0"/>
              </a:spcBef>
              <a:buFontTx/>
              <a:buNone/>
            </a:pPr>
            <a:endParaRPr lang="en-US" altLang="en-US" sz="2400">
              <a:solidFill>
                <a:srgbClr val="008000"/>
              </a:solidFill>
            </a:endParaRPr>
          </a:p>
          <a:p>
            <a:pPr>
              <a:spcBef>
                <a:spcPct val="0"/>
              </a:spcBef>
              <a:buFontTx/>
              <a:buNone/>
            </a:pPr>
            <a:r>
              <a:rPr lang="en-US" altLang="en-US" sz="2400"/>
              <a:t>These go back to Brahmagupta as well, but they were not elaborated as clearly with discussions and examples as by Bhaskaracharya.</a:t>
            </a:r>
            <a:endParaRPr lang="sa-IN" altLang="en-US" sz="2400"/>
          </a:p>
          <a:p>
            <a:pPr>
              <a:spcBef>
                <a:spcPct val="0"/>
              </a:spcBef>
              <a:buFontTx/>
              <a:buNone/>
            </a:pPr>
            <a:endParaRPr lang="en-US" altLang="en-US" sz="24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dirty="0" smtClean="0">
                <a:solidFill>
                  <a:srgbClr val="7030A0"/>
                </a:solidFill>
              </a:rPr>
              <a:t>The </a:t>
            </a:r>
            <a:r>
              <a:rPr lang="en-US" altLang="en-US" dirty="0" err="1" smtClean="0">
                <a:solidFill>
                  <a:srgbClr val="7030A0"/>
                </a:solidFill>
              </a:rPr>
              <a:t>Khahara</a:t>
            </a:r>
            <a:endParaRPr lang="en-US" altLang="en-US" dirty="0" smtClean="0">
              <a:solidFill>
                <a:srgbClr val="7030A0"/>
              </a:solidFill>
            </a:endParaRPr>
          </a:p>
        </p:txBody>
      </p:sp>
      <p:sp>
        <p:nvSpPr>
          <p:cNvPr id="18435" name="Rectangle 2"/>
          <p:cNvSpPr>
            <a:spLocks noChangeArrowheads="1"/>
          </p:cNvSpPr>
          <p:nvPr/>
        </p:nvSpPr>
        <p:spPr bwMode="auto">
          <a:xfrm>
            <a:off x="431800" y="1571625"/>
            <a:ext cx="85344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400"/>
              <a:t>For khahara, he gives a graphic description:</a:t>
            </a:r>
          </a:p>
          <a:p>
            <a:pPr>
              <a:spcBef>
                <a:spcPct val="0"/>
              </a:spcBef>
              <a:buFontTx/>
              <a:buNone/>
            </a:pPr>
            <a:endParaRPr lang="en-US" altLang="en-US" sz="2400"/>
          </a:p>
          <a:p>
            <a:pPr>
              <a:spcBef>
                <a:spcPct val="0"/>
              </a:spcBef>
              <a:buFontTx/>
              <a:buNone/>
            </a:pPr>
            <a:r>
              <a:rPr lang="en-US" altLang="en-US" sz="2400"/>
              <a:t>अस्मिन् विकारः खहरे न राशावपि प्रविष्टेष्वपि निःसृतेषु।</a:t>
            </a:r>
          </a:p>
          <a:p>
            <a:pPr>
              <a:spcBef>
                <a:spcPct val="0"/>
              </a:spcBef>
              <a:buFontTx/>
              <a:buNone/>
            </a:pPr>
            <a:r>
              <a:rPr lang="en-US" altLang="en-US" sz="2400"/>
              <a:t>बहुष्वपि स्यात् लयसृष्टिकालेऽनन्तेऽच्युते भूतगणेषु यद्वत्॥ बीज.२.२०</a:t>
            </a:r>
          </a:p>
          <a:p>
            <a:pPr>
              <a:spcBef>
                <a:spcPct val="0"/>
              </a:spcBef>
              <a:buFontTx/>
              <a:buNone/>
            </a:pPr>
            <a:r>
              <a:rPr lang="en-US" altLang="en-US" sz="2400"/>
              <a:t>asmin vikāraḥ khahare na rāśāvapi praviṣṭeṣvapi niḥsṛteṣu |</a:t>
            </a:r>
          </a:p>
          <a:p>
            <a:pPr>
              <a:spcBef>
                <a:spcPct val="0"/>
              </a:spcBef>
              <a:buFontTx/>
              <a:buNone/>
            </a:pPr>
            <a:r>
              <a:rPr lang="en-US" altLang="en-US" sz="2400"/>
              <a:t>bahuṣvapi syāt layasṛṣṭikāle'nante'cyute bhūtagaṇeṣu yadvat|| bīja.2.20</a:t>
            </a:r>
          </a:p>
          <a:p>
            <a:pPr>
              <a:spcBef>
                <a:spcPct val="0"/>
              </a:spcBef>
              <a:buFontTx/>
              <a:buNone/>
            </a:pPr>
            <a:endParaRPr lang="en-US" altLang="en-US" sz="2400"/>
          </a:p>
          <a:p>
            <a:pPr>
              <a:spcBef>
                <a:spcPct val="0"/>
              </a:spcBef>
              <a:buFontTx/>
              <a:buNone/>
            </a:pPr>
            <a:r>
              <a:rPr lang="en-US" altLang="en-US" sz="2400">
                <a:solidFill>
                  <a:srgbClr val="0000CC"/>
                </a:solidFill>
              </a:rPr>
              <a:t>There is no variation in this khahara (by adding or subtracting numbers) just as the infinite stable Brahma is  not affected by numerous living beings entering or leaving it at the time of dissolution or creation of the worlds.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p:txBody>
          <a:bodyPr/>
          <a:lstStyle/>
          <a:p>
            <a:pPr eaLnBrk="1" hangingPunct="1"/>
            <a:r>
              <a:rPr lang="en-US" altLang="en-US" dirty="0" smtClean="0">
                <a:solidFill>
                  <a:srgbClr val="7030A0"/>
                </a:solidFill>
              </a:rPr>
              <a:t>Our Plan</a:t>
            </a:r>
          </a:p>
        </p:txBody>
      </p:sp>
      <p:sp>
        <p:nvSpPr>
          <p:cNvPr id="20483" name="TextBox 1"/>
          <p:cNvSpPr txBox="1">
            <a:spLocks noChangeArrowheads="1"/>
          </p:cNvSpPr>
          <p:nvPr/>
        </p:nvSpPr>
        <p:spPr bwMode="auto">
          <a:xfrm>
            <a:off x="1524000" y="1752600"/>
            <a:ext cx="6248400" cy="489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400" dirty="0"/>
              <a:t>We shall now set up some formal notation and discuss three exercises created by </a:t>
            </a:r>
            <a:r>
              <a:rPr lang="en-US" altLang="en-US" sz="2400" dirty="0" err="1"/>
              <a:t>Bhaskaracharya</a:t>
            </a:r>
            <a:r>
              <a:rPr lang="en-US" altLang="en-US" sz="2400" dirty="0"/>
              <a:t>. The first of these is explained as an introduction of limits, a precursor to Calculus.</a:t>
            </a:r>
            <a:br>
              <a:rPr lang="en-US" altLang="en-US" sz="2400" dirty="0"/>
            </a:br>
            <a:r>
              <a:rPr lang="en-US" altLang="en-US" sz="2400" dirty="0"/>
              <a:t/>
            </a:r>
            <a:br>
              <a:rPr lang="en-US" altLang="en-US" sz="2400" dirty="0"/>
            </a:br>
            <a:r>
              <a:rPr lang="en-US" altLang="en-US" sz="2400" dirty="0"/>
              <a:t>The other two, however, are often described as a blemish on the otherwise great </a:t>
            </a:r>
            <a:r>
              <a:rPr lang="en-US" altLang="en-US" sz="2400" dirty="0" smtClean="0"/>
              <a:t>work of </a:t>
            </a:r>
            <a:r>
              <a:rPr lang="en-US" altLang="en-US" sz="2400" dirty="0" err="1"/>
              <a:t>Bhaskaracharya</a:t>
            </a:r>
            <a:r>
              <a:rPr lang="en-US" altLang="en-US" sz="2400" dirty="0"/>
              <a:t>.</a:t>
            </a:r>
          </a:p>
          <a:p>
            <a:pPr>
              <a:spcBef>
                <a:spcPct val="0"/>
              </a:spcBef>
              <a:buFontTx/>
              <a:buNone/>
            </a:pPr>
            <a:endParaRPr lang="en-US" altLang="en-US" sz="2400" dirty="0"/>
          </a:p>
          <a:p>
            <a:pPr>
              <a:spcBef>
                <a:spcPct val="0"/>
              </a:spcBef>
              <a:buFontTx/>
              <a:buNone/>
            </a:pPr>
            <a:r>
              <a:rPr lang="en-US" altLang="en-US" sz="2400" b="1" i="1" dirty="0">
                <a:solidFill>
                  <a:srgbClr val="00B050"/>
                </a:solidFill>
              </a:rPr>
              <a:t>We propose to give a new justification of these exercises.</a:t>
            </a:r>
          </a:p>
          <a:p>
            <a:pPr>
              <a:spcBef>
                <a:spcPct val="0"/>
              </a:spcBef>
              <a:buFontTx/>
              <a:buNone/>
            </a:pPr>
            <a:endParaRPr lang="en-US" alt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p:txBody>
          <a:bodyPr/>
          <a:lstStyle/>
          <a:p>
            <a:pPr eaLnBrk="1" hangingPunct="1"/>
            <a:r>
              <a:rPr lang="en-US" altLang="en-US" dirty="0" smtClean="0">
                <a:solidFill>
                  <a:srgbClr val="7030A0"/>
                </a:solidFill>
              </a:rPr>
              <a:t>A modern Formulation</a:t>
            </a:r>
          </a:p>
        </p:txBody>
      </p:sp>
      <p:pic>
        <p:nvPicPr>
          <p:cNvPr id="2253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614488"/>
            <a:ext cx="6353175" cy="402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title"/>
          </p:nvPr>
        </p:nvSpPr>
        <p:spPr/>
        <p:txBody>
          <a:bodyPr/>
          <a:lstStyle/>
          <a:p>
            <a:pPr eaLnBrk="1" hangingPunct="1"/>
            <a:r>
              <a:rPr lang="en-US" altLang="en-US" dirty="0" smtClean="0">
                <a:solidFill>
                  <a:srgbClr val="7030A0"/>
                </a:solidFill>
              </a:rPr>
              <a:t>More Properties</a:t>
            </a:r>
          </a:p>
        </p:txBody>
      </p:sp>
      <p:pic>
        <p:nvPicPr>
          <p:cNvPr id="2458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160" y="3790950"/>
            <a:ext cx="6562725"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58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4876800"/>
            <a:ext cx="7277100" cy="179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57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1752600"/>
            <a:ext cx="7258050" cy="225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title"/>
          </p:nvPr>
        </p:nvSpPr>
        <p:spPr/>
        <p:txBody>
          <a:bodyPr/>
          <a:lstStyle/>
          <a:p>
            <a:pPr eaLnBrk="1" hangingPunct="1"/>
            <a:r>
              <a:rPr lang="en-US" altLang="en-US" dirty="0" err="1" smtClean="0">
                <a:solidFill>
                  <a:srgbClr val="7030A0"/>
                </a:solidFill>
              </a:rPr>
              <a:t>Ramanujan</a:t>
            </a:r>
            <a:r>
              <a:rPr lang="en-US" altLang="en-US" dirty="0" smtClean="0">
                <a:solidFill>
                  <a:srgbClr val="7030A0"/>
                </a:solidFill>
              </a:rPr>
              <a:t> Interlude</a:t>
            </a:r>
          </a:p>
        </p:txBody>
      </p:sp>
      <p:sp>
        <p:nvSpPr>
          <p:cNvPr id="2" name="TextBox 1"/>
          <p:cNvSpPr txBox="1"/>
          <p:nvPr/>
        </p:nvSpPr>
        <p:spPr>
          <a:xfrm>
            <a:off x="1066800" y="1981200"/>
            <a:ext cx="7315200" cy="3970318"/>
          </a:xfrm>
          <a:prstGeom prst="rect">
            <a:avLst/>
          </a:prstGeom>
          <a:noFill/>
        </p:spPr>
        <p:txBody>
          <a:bodyPr wrap="square" rtlCol="0">
            <a:spAutoFit/>
          </a:bodyPr>
          <a:lstStyle/>
          <a:p>
            <a:pPr algn="ctr"/>
            <a:r>
              <a:rPr lang="en-US" sz="2800" dirty="0" smtClean="0">
                <a:solidFill>
                  <a:srgbClr val="FF0000"/>
                </a:solidFill>
              </a:rPr>
              <a:t>A conversation with </a:t>
            </a:r>
            <a:r>
              <a:rPr lang="en-US" sz="2800" dirty="0" err="1" smtClean="0">
                <a:solidFill>
                  <a:srgbClr val="FF0000"/>
                </a:solidFill>
              </a:rPr>
              <a:t>Ramanujan</a:t>
            </a:r>
            <a:r>
              <a:rPr lang="en-US" sz="2800" dirty="0" smtClean="0">
                <a:solidFill>
                  <a:srgbClr val="FF0000"/>
                </a:solidFill>
              </a:rPr>
              <a:t> as reported by </a:t>
            </a:r>
            <a:r>
              <a:rPr lang="en-US" sz="2800" dirty="0" err="1" smtClean="0">
                <a:solidFill>
                  <a:srgbClr val="FF0000"/>
                </a:solidFill>
              </a:rPr>
              <a:t>Mahalanobis</a:t>
            </a:r>
            <a:r>
              <a:rPr lang="en-US" sz="2800" dirty="0" smtClean="0">
                <a:solidFill>
                  <a:srgbClr val="FF0000"/>
                </a:solidFill>
              </a:rPr>
              <a:t>.</a:t>
            </a:r>
            <a:br>
              <a:rPr lang="en-US" sz="2800" dirty="0" smtClean="0">
                <a:solidFill>
                  <a:srgbClr val="FF0000"/>
                </a:solidFill>
              </a:rPr>
            </a:br>
            <a:endParaRPr lang="en-US" sz="2800" dirty="0" smtClean="0">
              <a:solidFill>
                <a:srgbClr val="FF0000"/>
              </a:solidFill>
            </a:endParaRPr>
          </a:p>
          <a:p>
            <a:pPr marL="285750" indent="-285750">
              <a:buFont typeface="Arial" panose="020B0604020202020204" pitchFamily="34" charset="0"/>
              <a:buChar char="•"/>
            </a:pPr>
            <a:r>
              <a:rPr lang="en-US" sz="2800" dirty="0" smtClean="0">
                <a:solidFill>
                  <a:srgbClr val="0070C0"/>
                </a:solidFill>
              </a:rPr>
              <a:t>Zero represents the absolute (</a:t>
            </a:r>
            <a:r>
              <a:rPr lang="en-US" sz="2800" dirty="0" err="1" smtClean="0">
                <a:solidFill>
                  <a:srgbClr val="0070C0"/>
                </a:solidFill>
              </a:rPr>
              <a:t>nirguna</a:t>
            </a:r>
            <a:r>
              <a:rPr lang="en-US" sz="2800" dirty="0" smtClean="0">
                <a:solidFill>
                  <a:srgbClr val="0070C0"/>
                </a:solidFill>
              </a:rPr>
              <a:t> brahma).</a:t>
            </a:r>
          </a:p>
          <a:p>
            <a:pPr marL="285750" indent="-285750">
              <a:buFont typeface="Arial" panose="020B0604020202020204" pitchFamily="34" charset="0"/>
              <a:buChar char="•"/>
            </a:pPr>
            <a:r>
              <a:rPr lang="en-US" sz="2800" dirty="0" smtClean="0">
                <a:solidFill>
                  <a:srgbClr val="0070C0"/>
                </a:solidFill>
              </a:rPr>
              <a:t>Infinity is the totality of all possibilities capable of being manifest.</a:t>
            </a:r>
          </a:p>
          <a:p>
            <a:pPr marL="285750" indent="-285750">
              <a:buFont typeface="Arial" panose="020B0604020202020204" pitchFamily="34" charset="0"/>
              <a:buChar char="•"/>
            </a:pPr>
            <a:r>
              <a:rPr lang="en-US" sz="2800" dirty="0" smtClean="0">
                <a:solidFill>
                  <a:srgbClr val="0070C0"/>
                </a:solidFill>
              </a:rPr>
              <a:t>The product of zero and infinity would thus supply the whole set of finite numbers!</a:t>
            </a:r>
            <a:endParaRPr lang="en-US" sz="2800" dirty="0">
              <a:solidFill>
                <a:srgbClr val="0070C0"/>
              </a:solidFill>
            </a:endParaRPr>
          </a:p>
        </p:txBody>
      </p:sp>
    </p:spTree>
    <p:extLst>
      <p:ext uri="{BB962C8B-B14F-4D97-AF65-F5344CB8AC3E}">
        <p14:creationId xmlns:p14="http://schemas.microsoft.com/office/powerpoint/2010/main" val="39289347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p:txBody>
          <a:bodyPr/>
          <a:lstStyle/>
          <a:p>
            <a:pPr eaLnBrk="1" hangingPunct="1"/>
            <a:r>
              <a:rPr lang="en-US" altLang="en-US" dirty="0" smtClean="0">
                <a:solidFill>
                  <a:srgbClr val="7030A0"/>
                </a:solidFill>
              </a:rPr>
              <a:t>The First Problem</a:t>
            </a:r>
          </a:p>
        </p:txBody>
      </p:sp>
      <p:pic>
        <p:nvPicPr>
          <p:cNvPr id="2662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352550"/>
            <a:ext cx="7315200" cy="291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628" name="TextBox 1"/>
          <p:cNvSpPr txBox="1">
            <a:spLocks noChangeArrowheads="1"/>
          </p:cNvSpPr>
          <p:nvPr/>
        </p:nvSpPr>
        <p:spPr bwMode="auto">
          <a:xfrm>
            <a:off x="609600" y="4572000"/>
            <a:ext cx="79248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400" dirty="0">
                <a:solidFill>
                  <a:srgbClr val="0000CC"/>
                </a:solidFill>
              </a:rPr>
              <a:t>(1.1</a:t>
            </a:r>
            <a:r>
              <a:rPr lang="en-US" altLang="en-US" sz="2400" dirty="0" smtClean="0">
                <a:solidFill>
                  <a:srgbClr val="0000CC"/>
                </a:solidFill>
              </a:rPr>
              <a:t>) What </a:t>
            </a:r>
            <a:r>
              <a:rPr lang="en-US" altLang="en-US" sz="2400" dirty="0">
                <a:solidFill>
                  <a:srgbClr val="0000CC"/>
                </a:solidFill>
              </a:rPr>
              <a:t>is 0 plus 5, what are the square and square roots of 0?  Cube and cube root, (what is ) 5 times 0?</a:t>
            </a:r>
          </a:p>
          <a:p>
            <a:pPr>
              <a:spcBef>
                <a:spcPct val="0"/>
              </a:spcBef>
              <a:buFontTx/>
              <a:buNone/>
            </a:pPr>
            <a:endParaRPr lang="en-US" altLang="en-US" sz="2400" dirty="0">
              <a:solidFill>
                <a:srgbClr val="0000CC"/>
              </a:solidFill>
            </a:endParaRPr>
          </a:p>
          <a:p>
            <a:pPr>
              <a:spcBef>
                <a:spcPct val="0"/>
              </a:spcBef>
              <a:buFontTx/>
              <a:buNone/>
            </a:pPr>
            <a:r>
              <a:rPr lang="en-US" altLang="en-US" sz="2400" dirty="0">
                <a:solidFill>
                  <a:srgbClr val="0000CC"/>
                </a:solidFill>
              </a:rPr>
              <a:t>(1.2</a:t>
            </a:r>
            <a:r>
              <a:rPr lang="en-US" altLang="en-US" sz="2400" dirty="0" smtClean="0">
                <a:solidFill>
                  <a:srgbClr val="0000CC"/>
                </a:solidFill>
              </a:rPr>
              <a:t>) What </a:t>
            </a:r>
            <a:r>
              <a:rPr lang="en-US" altLang="en-US" sz="2400" dirty="0">
                <a:solidFill>
                  <a:srgbClr val="0000CC"/>
                </a:solidFill>
              </a:rPr>
              <a:t>is 10 divided by zero?</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a:xfrm>
            <a:off x="1143000" y="274638"/>
            <a:ext cx="6248400" cy="1173162"/>
          </a:xfrm>
        </p:spPr>
        <p:txBody>
          <a:bodyPr/>
          <a:lstStyle/>
          <a:p>
            <a:pPr eaLnBrk="1" hangingPunct="1"/>
            <a:r>
              <a:rPr lang="en-US" altLang="en-US" dirty="0" smtClean="0">
                <a:solidFill>
                  <a:srgbClr val="7030A0"/>
                </a:solidFill>
              </a:rPr>
              <a:t>Problem 1 Continued</a:t>
            </a:r>
          </a:p>
        </p:txBody>
      </p:sp>
      <p:pic>
        <p:nvPicPr>
          <p:cNvPr id="2867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2050" y="1752600"/>
            <a:ext cx="6838950" cy="3400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7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4953000"/>
            <a:ext cx="6381750" cy="147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1"/>
          <p:cNvSpPr txBox="1">
            <a:spLocks noChangeArrowheads="1"/>
          </p:cNvSpPr>
          <p:nvPr/>
        </p:nvSpPr>
        <p:spPr bwMode="auto">
          <a:xfrm>
            <a:off x="1600200" y="914400"/>
            <a:ext cx="64008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en-US" altLang="en-US" sz="4400" dirty="0">
                <a:solidFill>
                  <a:srgbClr val="7030A0"/>
                </a:solidFill>
              </a:rPr>
              <a:t>Motivation</a:t>
            </a:r>
          </a:p>
        </p:txBody>
      </p:sp>
      <p:sp>
        <p:nvSpPr>
          <p:cNvPr id="30723" name="TextBox 2"/>
          <p:cNvSpPr txBox="1">
            <a:spLocks noChangeArrowheads="1"/>
          </p:cNvSpPr>
          <p:nvPr/>
        </p:nvSpPr>
        <p:spPr bwMode="auto">
          <a:xfrm>
            <a:off x="990600" y="1981200"/>
            <a:ext cx="7391400" cy="406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400"/>
              <a:t>Old and modern commentators explain the process as a limiting process.</a:t>
            </a:r>
          </a:p>
          <a:p>
            <a:pPr>
              <a:spcBef>
                <a:spcPct val="0"/>
              </a:spcBef>
              <a:buFontTx/>
              <a:buNone/>
            </a:pPr>
            <a:endParaRPr lang="en-US" altLang="en-US" sz="2400"/>
          </a:p>
          <a:p>
            <a:pPr>
              <a:spcBef>
                <a:spcPct val="0"/>
              </a:spcBef>
              <a:buFontTx/>
              <a:buNone/>
            </a:pPr>
            <a:r>
              <a:rPr lang="en-US" altLang="en-US" sz="2400"/>
              <a:t>The multiplier zero and divisor zero can be both imagined as quantities approaching zero at the same rate, so the limit of their ratio is 1.</a:t>
            </a:r>
          </a:p>
          <a:p>
            <a:pPr>
              <a:spcBef>
                <a:spcPct val="0"/>
              </a:spcBef>
              <a:buFontTx/>
              <a:buNone/>
            </a:pPr>
            <a:endParaRPr lang="en-US" altLang="en-US" sz="2400"/>
          </a:p>
          <a:p>
            <a:pPr>
              <a:spcBef>
                <a:spcPct val="0"/>
              </a:spcBef>
              <a:buFontTx/>
              <a:buNone/>
            </a:pPr>
            <a:r>
              <a:rPr lang="en-US" altLang="en-US" sz="2400"/>
              <a:t>Indeed Bhaskaracharya certainly had ideas of such limiting processes and is known to have figured out what we may describe as d(sin(x)) = cos(x)dx.</a:t>
            </a:r>
          </a:p>
          <a:p>
            <a:pPr>
              <a:spcBef>
                <a:spcPct val="0"/>
              </a:spcBef>
              <a:buFontTx/>
              <a:buNone/>
            </a:pPr>
            <a:endParaRPr lang="en-US" altLang="en-US" sz="18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p:txBody>
          <a:bodyPr/>
          <a:lstStyle/>
          <a:p>
            <a:pPr eaLnBrk="1" hangingPunct="1"/>
            <a:r>
              <a:rPr lang="en-US" altLang="en-US" dirty="0" smtClean="0">
                <a:solidFill>
                  <a:srgbClr val="7030A0"/>
                </a:solidFill>
              </a:rPr>
              <a:t>Problem 2</a:t>
            </a:r>
          </a:p>
        </p:txBody>
      </p:sp>
      <p:pic>
        <p:nvPicPr>
          <p:cNvPr id="3174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76400"/>
            <a:ext cx="7486650" cy="17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748" name="TextBox 1"/>
          <p:cNvSpPr txBox="1">
            <a:spLocks noChangeArrowheads="1"/>
          </p:cNvSpPr>
          <p:nvPr/>
        </p:nvSpPr>
        <p:spPr bwMode="auto">
          <a:xfrm>
            <a:off x="914400" y="3706813"/>
            <a:ext cx="7315200" cy="305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400">
                <a:solidFill>
                  <a:srgbClr val="0000CC"/>
                </a:solidFill>
              </a:rPr>
              <a:t>What is the number (x) divided by zero (x</a:t>
            </a:r>
            <a:r>
              <a:rPr lang="en-US" altLang="en-US" sz="2400">
                <a:solidFill>
                  <a:srgbClr val="0000CC"/>
                </a:solidFill>
                <a:sym typeface="Symbol" panose="05050102010706020507" pitchFamily="18" charset="2"/>
              </a:rPr>
              <a:t>)</a:t>
            </a:r>
            <a:r>
              <a:rPr lang="en-US" altLang="en-US" sz="2400">
                <a:solidFill>
                  <a:srgbClr val="0000CC"/>
                </a:solidFill>
              </a:rPr>
              <a:t>, augmented or reduced by 10,000,000 (x</a:t>
            </a:r>
            <a:r>
              <a:rPr lang="en-US" altLang="en-US" sz="2400">
                <a:solidFill>
                  <a:srgbClr val="0000CC"/>
                </a:solidFill>
                <a:sym typeface="Symbol" panose="05050102010706020507" pitchFamily="18" charset="2"/>
              </a:rPr>
              <a:t>±10,000,000), still </a:t>
            </a:r>
            <a:r>
              <a:rPr lang="en-US" altLang="en-US" sz="2400">
                <a:solidFill>
                  <a:srgbClr val="0000CC"/>
                </a:solidFill>
              </a:rPr>
              <a:t>(x</a:t>
            </a:r>
            <a:r>
              <a:rPr lang="en-US" altLang="en-US" sz="2400">
                <a:solidFill>
                  <a:srgbClr val="0000CC"/>
                </a:solidFill>
                <a:sym typeface="Symbol" panose="05050102010706020507" pitchFamily="18" charset="2"/>
              </a:rPr>
              <a:t>) by the winning rule, squared x</a:t>
            </a:r>
            <a:r>
              <a:rPr lang="en-US" altLang="en-US" sz="2400" baseline="30000">
                <a:solidFill>
                  <a:srgbClr val="0000CC"/>
                </a:solidFill>
                <a:sym typeface="Symbol" panose="05050102010706020507" pitchFamily="18" charset="2"/>
              </a:rPr>
              <a:t>2</a:t>
            </a:r>
            <a:r>
              <a:rPr lang="en-US" altLang="en-US" sz="2400">
                <a:solidFill>
                  <a:srgbClr val="0000CC"/>
                </a:solidFill>
                <a:sym typeface="Symbol" panose="05050102010706020507" pitchFamily="18" charset="2"/>
              </a:rPr>
              <a:t> augmented by its own root x</a:t>
            </a:r>
            <a:r>
              <a:rPr lang="en-US" altLang="en-US" sz="2400" baseline="30000">
                <a:solidFill>
                  <a:srgbClr val="0000CC"/>
                </a:solidFill>
                <a:sym typeface="Symbol" panose="05050102010706020507" pitchFamily="18" charset="2"/>
              </a:rPr>
              <a:t>2</a:t>
            </a:r>
            <a:r>
              <a:rPr lang="en-US" altLang="en-US" sz="2400">
                <a:solidFill>
                  <a:srgbClr val="0000CC"/>
                </a:solidFill>
                <a:sym typeface="Symbol" panose="05050102010706020507" pitchFamily="18" charset="2"/>
              </a:rPr>
              <a:t>+ x =(x</a:t>
            </a:r>
            <a:r>
              <a:rPr lang="en-US" altLang="en-US" sz="2400" baseline="30000">
                <a:solidFill>
                  <a:srgbClr val="0000CC"/>
                </a:solidFill>
                <a:sym typeface="Symbol" panose="05050102010706020507" pitchFamily="18" charset="2"/>
              </a:rPr>
              <a:t>2</a:t>
            </a:r>
            <a:r>
              <a:rPr lang="en-US" altLang="en-US" sz="2400">
                <a:solidFill>
                  <a:srgbClr val="0000CC"/>
                </a:solidFill>
                <a:sym typeface="Symbol" panose="05050102010706020507" pitchFamily="18" charset="2"/>
              </a:rPr>
              <a:t>+x)</a:t>
            </a:r>
          </a:p>
          <a:p>
            <a:pPr>
              <a:spcBef>
                <a:spcPct val="0"/>
              </a:spcBef>
              <a:buFontTx/>
              <a:buNone/>
            </a:pPr>
            <a:r>
              <a:rPr lang="en-US" altLang="en-US" sz="2400">
                <a:solidFill>
                  <a:srgbClr val="0000CC"/>
                </a:solidFill>
                <a:sym typeface="Symbol" panose="05050102010706020507" pitchFamily="18" charset="2"/>
              </a:rPr>
              <a:t>And multiplied  by 0 becomes 90</a:t>
            </a:r>
          </a:p>
          <a:p>
            <a:pPr>
              <a:spcBef>
                <a:spcPct val="0"/>
              </a:spcBef>
              <a:buFontTx/>
              <a:buNone/>
            </a:pPr>
            <a:r>
              <a:rPr lang="en-US" altLang="en-US" sz="2400">
                <a:solidFill>
                  <a:srgbClr val="0000CC"/>
                </a:solidFill>
                <a:sym typeface="Symbol" panose="05050102010706020507" pitchFamily="18" charset="2"/>
              </a:rPr>
              <a:t>i.e. 0(x</a:t>
            </a:r>
            <a:r>
              <a:rPr lang="en-US" altLang="en-US" sz="2400" baseline="30000">
                <a:solidFill>
                  <a:srgbClr val="0000CC"/>
                </a:solidFill>
                <a:sym typeface="Symbol" panose="05050102010706020507" pitchFamily="18" charset="2"/>
              </a:rPr>
              <a:t>2</a:t>
            </a:r>
            <a:r>
              <a:rPr lang="en-US" altLang="en-US" sz="2400">
                <a:solidFill>
                  <a:srgbClr val="0000CC"/>
                </a:solidFill>
                <a:sym typeface="Symbol" panose="05050102010706020507" pitchFamily="18" charset="2"/>
              </a:rPr>
              <a:t>+x) =(x</a:t>
            </a:r>
            <a:r>
              <a:rPr lang="en-US" altLang="en-US" sz="2400" baseline="30000">
                <a:solidFill>
                  <a:srgbClr val="0000CC"/>
                </a:solidFill>
                <a:sym typeface="Symbol" panose="05050102010706020507" pitchFamily="18" charset="2"/>
              </a:rPr>
              <a:t>2</a:t>
            </a:r>
            <a:r>
              <a:rPr lang="en-US" altLang="en-US" sz="2400">
                <a:solidFill>
                  <a:srgbClr val="0000CC"/>
                </a:solidFill>
                <a:sym typeface="Symbol" panose="05050102010706020507" pitchFamily="18" charset="2"/>
              </a:rPr>
              <a:t>+x)=90?</a:t>
            </a:r>
          </a:p>
          <a:p>
            <a:pPr>
              <a:spcBef>
                <a:spcPct val="0"/>
              </a:spcBef>
              <a:buFontTx/>
              <a:buNone/>
            </a:pPr>
            <a:endParaRPr lang="en-US" altLang="en-US" sz="1800">
              <a:sym typeface="Symbol" panose="05050102010706020507" pitchFamily="18" charset="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0" y="274638"/>
            <a:ext cx="8229600" cy="1143000"/>
          </a:xfrm>
        </p:spPr>
        <p:txBody>
          <a:bodyPr/>
          <a:lstStyle/>
          <a:p>
            <a:pPr eaLnBrk="1" hangingPunct="1"/>
            <a:r>
              <a:rPr lang="en-US" altLang="en-US" smtClean="0"/>
              <a:t>Introduction to  Zero</a:t>
            </a:r>
          </a:p>
        </p:txBody>
      </p:sp>
      <p:sp>
        <p:nvSpPr>
          <p:cNvPr id="3" name="TextBox 2"/>
          <p:cNvSpPr txBox="1"/>
          <p:nvPr/>
        </p:nvSpPr>
        <p:spPr>
          <a:xfrm>
            <a:off x="685800" y="1143000"/>
            <a:ext cx="7848600" cy="4308475"/>
          </a:xfrm>
          <a:prstGeom prst="rect">
            <a:avLst/>
          </a:prstGeom>
          <a:noFill/>
        </p:spPr>
        <p:txBody>
          <a:bodyPr>
            <a:spAutoFit/>
          </a:bodyPr>
          <a:lstStyle/>
          <a:p>
            <a:pPr marL="285750" indent="-285750" eaLnBrk="1" hangingPunct="1">
              <a:buFont typeface="Arial" panose="020B0604020202020204" pitchFamily="34" charset="0"/>
              <a:buChar char="•"/>
              <a:defRPr/>
            </a:pPr>
            <a:r>
              <a:rPr lang="en-US" sz="3200" dirty="0"/>
              <a:t>Idea of zero as a number.</a:t>
            </a:r>
          </a:p>
          <a:p>
            <a:pPr marL="285750" indent="-285750" eaLnBrk="1" hangingPunct="1">
              <a:buFont typeface="Arial" panose="020B0604020202020204" pitchFamily="34" charset="0"/>
              <a:buChar char="•"/>
              <a:defRPr/>
            </a:pPr>
            <a:r>
              <a:rPr lang="en-US" sz="3200" dirty="0"/>
              <a:t>Power of the right terminology. </a:t>
            </a:r>
            <a:br>
              <a:rPr lang="en-US" sz="3200" dirty="0"/>
            </a:br>
            <a:r>
              <a:rPr lang="en-US" sz="3200" dirty="0">
                <a:solidFill>
                  <a:srgbClr val="FF0000"/>
                </a:solidFill>
              </a:rPr>
              <a:t>The model of money, </a:t>
            </a:r>
          </a:p>
          <a:p>
            <a:pPr eaLnBrk="1" hangingPunct="1">
              <a:defRPr/>
            </a:pPr>
            <a:r>
              <a:rPr lang="en-US" sz="3200" dirty="0">
                <a:solidFill>
                  <a:srgbClr val="FF0000"/>
                </a:solidFill>
              </a:rPr>
              <a:t>	</a:t>
            </a:r>
            <a:r>
              <a:rPr lang="en-US" sz="3200" dirty="0"/>
              <a:t>versus </a:t>
            </a:r>
            <a:r>
              <a:rPr lang="en-US" sz="3200" dirty="0">
                <a:solidFill>
                  <a:srgbClr val="0070C0"/>
                </a:solidFill>
              </a:rPr>
              <a:t>lengths of lines.</a:t>
            </a:r>
          </a:p>
          <a:p>
            <a:pPr marL="285750" indent="-285750" eaLnBrk="1" hangingPunct="1">
              <a:buFont typeface="Arial" panose="020B0604020202020204" pitchFamily="34" charset="0"/>
              <a:buChar char="•"/>
              <a:defRPr/>
            </a:pPr>
            <a:r>
              <a:rPr lang="en-US" sz="3200" dirty="0"/>
              <a:t>Creation of numbers: </a:t>
            </a:r>
            <a:br>
              <a:rPr lang="en-US" sz="3200" dirty="0"/>
            </a:br>
            <a:r>
              <a:rPr lang="en-US" sz="3200" dirty="0"/>
              <a:t>The whole universe of numbers, born out of nothing! </a:t>
            </a:r>
            <a:br>
              <a:rPr lang="en-US" sz="3200" dirty="0"/>
            </a:br>
            <a:r>
              <a:rPr lang="en-US" sz="2800" i="1" dirty="0" smtClean="0">
                <a:solidFill>
                  <a:srgbClr val="7030A0"/>
                </a:solidFill>
              </a:rPr>
              <a:t>Compare: The </a:t>
            </a:r>
            <a:r>
              <a:rPr lang="en-US" sz="2800" i="1" dirty="0">
                <a:solidFill>
                  <a:srgbClr val="7030A0"/>
                </a:solidFill>
              </a:rPr>
              <a:t>modern Peano axioms.</a:t>
            </a:r>
          </a:p>
          <a:p>
            <a:pPr eaLnBrk="1" hangingPunct="1">
              <a:defRPr/>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title"/>
          </p:nvPr>
        </p:nvSpPr>
        <p:spPr/>
        <p:txBody>
          <a:bodyPr/>
          <a:lstStyle/>
          <a:p>
            <a:pPr eaLnBrk="1" hangingPunct="1"/>
            <a:r>
              <a:rPr lang="en-US" altLang="en-US" dirty="0" smtClean="0">
                <a:solidFill>
                  <a:srgbClr val="7030A0"/>
                </a:solidFill>
              </a:rPr>
              <a:t>Problem 2 Continued</a:t>
            </a:r>
          </a:p>
        </p:txBody>
      </p:sp>
      <p:pic>
        <p:nvPicPr>
          <p:cNvPr id="3379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3050" y="1371600"/>
            <a:ext cx="6229350"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796" name="TextBox 1"/>
          <p:cNvSpPr txBox="1">
            <a:spLocks noChangeArrowheads="1"/>
          </p:cNvSpPr>
          <p:nvPr/>
        </p:nvSpPr>
        <p:spPr bwMode="auto">
          <a:xfrm>
            <a:off x="1752600" y="3733800"/>
            <a:ext cx="64008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400">
                <a:solidFill>
                  <a:srgbClr val="FF3300"/>
                </a:solidFill>
              </a:rPr>
              <a:t>If you interpret this by the limiting process, you would get the left hand side going to infinity and not to the expression </a:t>
            </a:r>
          </a:p>
          <a:p>
            <a:pPr>
              <a:spcBef>
                <a:spcPct val="0"/>
              </a:spcBef>
              <a:buFontTx/>
              <a:buNone/>
            </a:pPr>
            <a:r>
              <a:rPr lang="en-US" altLang="en-US" sz="2400">
                <a:solidFill>
                  <a:srgbClr val="FF3300"/>
                </a:solidFill>
              </a:rPr>
              <a:t>X</a:t>
            </a:r>
            <a:r>
              <a:rPr lang="en-US" altLang="en-US" sz="2400" baseline="30000">
                <a:solidFill>
                  <a:srgbClr val="FF3300"/>
                </a:solidFill>
              </a:rPr>
              <a:t>2</a:t>
            </a:r>
            <a:r>
              <a:rPr lang="en-US" altLang="en-US" sz="2400">
                <a:solidFill>
                  <a:srgbClr val="FF3300"/>
                </a:solidFill>
              </a:rPr>
              <a:t>+x and hence Bhaskaracharya is criticized.</a:t>
            </a:r>
          </a:p>
          <a:p>
            <a:pPr>
              <a:spcBef>
                <a:spcPct val="0"/>
              </a:spcBef>
              <a:buFontTx/>
              <a:buNone/>
            </a:pPr>
            <a:endParaRPr lang="en-US" altLang="en-US" sz="2400">
              <a:solidFill>
                <a:srgbClr val="FF3300"/>
              </a:solidFill>
            </a:endParaRPr>
          </a:p>
          <a:p>
            <a:pPr>
              <a:spcBef>
                <a:spcPct val="0"/>
              </a:spcBef>
              <a:buFontTx/>
              <a:buNone/>
            </a:pPr>
            <a:r>
              <a:rPr lang="en-US" altLang="en-US" sz="2400">
                <a:solidFill>
                  <a:srgbClr val="FF3300"/>
                </a:solidFill>
              </a:rPr>
              <a:t>However, his main rule that </a:t>
            </a:r>
            <a:r>
              <a:rPr lang="en-US" altLang="en-US" sz="2400">
                <a:solidFill>
                  <a:srgbClr val="FF3300"/>
                </a:solidFill>
                <a:sym typeface="Symbol" panose="05050102010706020507" pitchFamily="18" charset="2"/>
              </a:rPr>
              <a:t>=  makes it work!!</a:t>
            </a:r>
          </a:p>
          <a:p>
            <a:pPr>
              <a:spcBef>
                <a:spcPct val="0"/>
              </a:spcBef>
              <a:buFontTx/>
              <a:buNone/>
            </a:pPr>
            <a:endParaRPr lang="en-US" altLang="en-US" sz="2400">
              <a:solidFill>
                <a:srgbClr val="FF3300"/>
              </a:solidFill>
              <a:sym typeface="Symbol" panose="05050102010706020507" pitchFamily="18" charset="2"/>
            </a:endParaRPr>
          </a:p>
          <a:p>
            <a:pPr>
              <a:spcBef>
                <a:spcPct val="0"/>
              </a:spcBef>
              <a:buFontTx/>
              <a:buNone/>
            </a:pPr>
            <a:endParaRPr lang="en-US" altLang="en-US" sz="18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Grp="1" noChangeArrowheads="1"/>
          </p:cNvSpPr>
          <p:nvPr>
            <p:ph type="title"/>
          </p:nvPr>
        </p:nvSpPr>
        <p:spPr/>
        <p:txBody>
          <a:bodyPr/>
          <a:lstStyle/>
          <a:p>
            <a:pPr eaLnBrk="1" hangingPunct="1"/>
            <a:r>
              <a:rPr lang="en-US" altLang="en-US" dirty="0" smtClean="0">
                <a:solidFill>
                  <a:srgbClr val="7030A0"/>
                </a:solidFill>
              </a:rPr>
              <a:t>Problem 3</a:t>
            </a:r>
          </a:p>
        </p:txBody>
      </p:sp>
      <p:pic>
        <p:nvPicPr>
          <p:cNvPr id="3584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219200"/>
            <a:ext cx="7715250"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84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2895600"/>
            <a:ext cx="6924675" cy="345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title"/>
          </p:nvPr>
        </p:nvSpPr>
        <p:spPr/>
        <p:txBody>
          <a:bodyPr/>
          <a:lstStyle/>
          <a:p>
            <a:pPr eaLnBrk="1" hangingPunct="1"/>
            <a:r>
              <a:rPr lang="en-US" altLang="en-US" dirty="0" smtClean="0">
                <a:solidFill>
                  <a:srgbClr val="7030A0"/>
                </a:solidFill>
              </a:rPr>
              <a:t>Problem 3 Continued.</a:t>
            </a:r>
          </a:p>
        </p:txBody>
      </p:sp>
      <p:pic>
        <p:nvPicPr>
          <p:cNvPr id="3789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9238" y="2457450"/>
            <a:ext cx="6105525" cy="194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892" name="TextBox 1"/>
          <p:cNvSpPr txBox="1">
            <a:spLocks noChangeArrowheads="1"/>
          </p:cNvSpPr>
          <p:nvPr/>
        </p:nvSpPr>
        <p:spPr bwMode="auto">
          <a:xfrm>
            <a:off x="1828800" y="4800600"/>
            <a:ext cx="5638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400">
                <a:solidFill>
                  <a:srgbClr val="FF3300"/>
                </a:solidFill>
              </a:rPr>
              <a:t>The criticism and the solution are just as before!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p:txBody>
          <a:bodyPr/>
          <a:lstStyle/>
          <a:p>
            <a:pPr eaLnBrk="1" hangingPunct="1"/>
            <a:r>
              <a:rPr lang="en-US" altLang="en-US" smtClean="0"/>
              <a:t>Final Equations.</a:t>
            </a:r>
          </a:p>
        </p:txBody>
      </p:sp>
      <p:pic>
        <p:nvPicPr>
          <p:cNvPr id="39939"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2057400"/>
            <a:ext cx="5867400" cy="257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Grp="1" noChangeArrowheads="1"/>
          </p:cNvSpPr>
          <p:nvPr>
            <p:ph type="title"/>
          </p:nvPr>
        </p:nvSpPr>
        <p:spPr/>
        <p:txBody>
          <a:bodyPr/>
          <a:lstStyle/>
          <a:p>
            <a:pPr eaLnBrk="1" hangingPunct="1"/>
            <a:r>
              <a:rPr lang="en-US" altLang="en-US" dirty="0" smtClean="0">
                <a:solidFill>
                  <a:srgbClr val="7030A0"/>
                </a:solidFill>
              </a:rPr>
              <a:t>Final Conclusions.</a:t>
            </a:r>
          </a:p>
        </p:txBody>
      </p:sp>
      <p:sp>
        <p:nvSpPr>
          <p:cNvPr id="2" name="TextBox 1"/>
          <p:cNvSpPr txBox="1"/>
          <p:nvPr/>
        </p:nvSpPr>
        <p:spPr>
          <a:xfrm>
            <a:off x="1828800" y="1371600"/>
            <a:ext cx="6019800" cy="5262563"/>
          </a:xfrm>
          <a:prstGeom prst="rect">
            <a:avLst/>
          </a:prstGeom>
          <a:noFill/>
        </p:spPr>
        <p:txBody>
          <a:bodyPr>
            <a:spAutoFit/>
          </a:bodyPr>
          <a:lstStyle/>
          <a:p>
            <a:pPr>
              <a:defRPr/>
            </a:pPr>
            <a:r>
              <a:rPr lang="en-US" sz="2400" dirty="0"/>
              <a:t>In modern Mathematics, people have found numerous techniques to accommodate infinity.</a:t>
            </a:r>
          </a:p>
          <a:p>
            <a:pPr marL="285750" indent="-285750">
              <a:buFont typeface="Wingdings" panose="05000000000000000000" pitchFamily="2" charset="2"/>
              <a:buChar char="q"/>
              <a:defRPr/>
            </a:pPr>
            <a:r>
              <a:rPr lang="en-US" sz="2400" dirty="0"/>
              <a:t>The projective geometry adds a whole line at infinity to the usual plane.  For the real line, it associates only one point at infinity – same on the positive or negative side.</a:t>
            </a:r>
          </a:p>
          <a:p>
            <a:pPr marL="285750" indent="-285750">
              <a:buFont typeface="Wingdings" panose="05000000000000000000" pitchFamily="2" charset="2"/>
              <a:buChar char="q"/>
              <a:defRPr/>
            </a:pPr>
            <a:r>
              <a:rPr lang="en-US" sz="2400" dirty="0"/>
              <a:t>In Complex Analysis, it is customary to add a single infinite point for the whole plane, making the Riemann Sphere. However, unlike </a:t>
            </a:r>
            <a:r>
              <a:rPr lang="en-US" sz="2400" dirty="0" err="1"/>
              <a:t>Bhaskaracharya</a:t>
            </a:r>
            <a:r>
              <a:rPr lang="en-US" sz="2400" dirty="0"/>
              <a:t>, it does not make an idempotent!</a:t>
            </a:r>
          </a:p>
          <a:p>
            <a:pPr marL="285750" indent="-285750">
              <a:buFont typeface="Wingdings" panose="05000000000000000000" pitchFamily="2" charset="2"/>
              <a:buChar char="q"/>
              <a:defRPr/>
            </a:pPr>
            <a:endParaRPr lang="en-US"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p:cNvSpPr>
            <a:spLocks noGrp="1" noChangeArrowheads="1"/>
          </p:cNvSpPr>
          <p:nvPr>
            <p:ph type="title"/>
          </p:nvPr>
        </p:nvSpPr>
        <p:spPr/>
        <p:txBody>
          <a:bodyPr/>
          <a:lstStyle/>
          <a:p>
            <a:pPr eaLnBrk="1" hangingPunct="1"/>
            <a:r>
              <a:rPr lang="en-US" altLang="en-US" dirty="0" smtClean="0">
                <a:solidFill>
                  <a:srgbClr val="7030A0"/>
                </a:solidFill>
              </a:rPr>
              <a:t>Final Conclusions continued.</a:t>
            </a:r>
          </a:p>
        </p:txBody>
      </p:sp>
      <p:sp>
        <p:nvSpPr>
          <p:cNvPr id="44035" name="TextBox 1"/>
          <p:cNvSpPr txBox="1">
            <a:spLocks noChangeArrowheads="1"/>
          </p:cNvSpPr>
          <p:nvPr/>
        </p:nvSpPr>
        <p:spPr bwMode="auto">
          <a:xfrm>
            <a:off x="1828800" y="1371600"/>
            <a:ext cx="60198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 typeface="Wingdings" panose="05000000000000000000" pitchFamily="2" charset="2"/>
              <a:buChar char="q"/>
            </a:pPr>
            <a:r>
              <a:rPr lang="en-US" altLang="en-US" sz="2400"/>
              <a:t>In Modern Algebra, the localization process does allow zero (</a:t>
            </a:r>
            <a:r>
              <a:rPr lang="en-US" altLang="en-US" sz="2400" i="1">
                <a:solidFill>
                  <a:srgbClr val="008000"/>
                </a:solidFill>
              </a:rPr>
              <a:t>or something which behaves like it, namely a zero divisor</a:t>
            </a:r>
            <a:r>
              <a:rPr lang="en-US" altLang="en-US" sz="2400"/>
              <a:t>) in the denominator. But the resulting fraction is reduced to zero.  This is like Brahmaguptas declaration of 0/0=0. However, it does not produce the rich structure of Bhaskaracharya.</a:t>
            </a:r>
          </a:p>
          <a:p>
            <a:pPr>
              <a:spcBef>
                <a:spcPct val="0"/>
              </a:spcBef>
              <a:buFont typeface="Wingdings" panose="05000000000000000000" pitchFamily="2" charset="2"/>
              <a:buChar char="q"/>
            </a:pPr>
            <a:r>
              <a:rPr lang="en-US" altLang="en-US" sz="2400"/>
              <a:t>In the development of Calculus, the infinitesimals were quantities which have the dual nature of being non zero during calculations but zero at the end. As suggested the first problem fits this idea.</a:t>
            </a:r>
          </a:p>
          <a:p>
            <a:pPr>
              <a:spcBef>
                <a:spcPct val="0"/>
              </a:spcBef>
              <a:buFont typeface="Wingdings" panose="05000000000000000000" pitchFamily="2" charset="2"/>
              <a:buChar char="q"/>
            </a:pPr>
            <a:endParaRPr lang="en-US" altLang="en-US" sz="24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title"/>
          </p:nvPr>
        </p:nvSpPr>
        <p:spPr/>
        <p:txBody>
          <a:bodyPr/>
          <a:lstStyle/>
          <a:p>
            <a:pPr eaLnBrk="1" hangingPunct="1"/>
            <a:r>
              <a:rPr lang="en-US" altLang="en-US" dirty="0" smtClean="0">
                <a:solidFill>
                  <a:srgbClr val="7030A0"/>
                </a:solidFill>
              </a:rPr>
              <a:t>Final Conclusions continued.</a:t>
            </a:r>
          </a:p>
        </p:txBody>
      </p:sp>
      <p:sp>
        <p:nvSpPr>
          <p:cNvPr id="46083" name="TextBox 1"/>
          <p:cNvSpPr txBox="1">
            <a:spLocks noChangeArrowheads="1"/>
          </p:cNvSpPr>
          <p:nvPr/>
        </p:nvSpPr>
        <p:spPr bwMode="auto">
          <a:xfrm>
            <a:off x="1828800" y="1371600"/>
            <a:ext cx="6019800" cy="489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 typeface="Wingdings" panose="05000000000000000000" pitchFamily="2" charset="2"/>
              <a:buChar char="q"/>
            </a:pPr>
            <a:r>
              <a:rPr lang="en-US" altLang="en-US" sz="2400"/>
              <a:t> But, as explained, the added infinity which is an idempotent is a very different idea. </a:t>
            </a:r>
          </a:p>
          <a:p>
            <a:pPr>
              <a:spcBef>
                <a:spcPct val="0"/>
              </a:spcBef>
              <a:buFont typeface="Wingdings" panose="05000000000000000000" pitchFamily="2" charset="2"/>
              <a:buChar char="q"/>
            </a:pPr>
            <a:r>
              <a:rPr lang="en-US" altLang="en-US" sz="2400"/>
              <a:t>The closest analog of this idea can be seen in the theory of valuations. For valuations of rank one, it is customary to add an infinity to the field which has the property of idempotence.  Valuations of higher rank even produces higher and higher infinities with enhanced winning rules.</a:t>
            </a:r>
          </a:p>
          <a:p>
            <a:pPr>
              <a:spcBef>
                <a:spcPct val="0"/>
              </a:spcBef>
              <a:buFont typeface="Wingdings" panose="05000000000000000000" pitchFamily="2" charset="2"/>
              <a:buChar char="q"/>
            </a:pPr>
            <a:r>
              <a:rPr lang="en-US" altLang="en-US" sz="2400"/>
              <a:t>Naturally, such details are best left for a written document!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Box 2"/>
          <p:cNvSpPr txBox="1">
            <a:spLocks noChangeArrowheads="1"/>
          </p:cNvSpPr>
          <p:nvPr/>
        </p:nvSpPr>
        <p:spPr bwMode="auto">
          <a:xfrm>
            <a:off x="1219200" y="1143000"/>
            <a:ext cx="65532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en-US" altLang="en-US" sz="3600">
                <a:solidFill>
                  <a:srgbClr val="008000"/>
                </a:solidFill>
              </a:rPr>
              <a:t>Dedicated to </a:t>
            </a:r>
          </a:p>
          <a:p>
            <a:pPr algn="ctr">
              <a:spcBef>
                <a:spcPct val="0"/>
              </a:spcBef>
              <a:buFontTx/>
              <a:buNone/>
            </a:pPr>
            <a:r>
              <a:rPr lang="en-US" altLang="en-US" sz="3600">
                <a:solidFill>
                  <a:srgbClr val="008000"/>
                </a:solidFill>
              </a:rPr>
              <a:t>Bhaskaracharya</a:t>
            </a:r>
          </a:p>
          <a:p>
            <a:pPr algn="ctr">
              <a:spcBef>
                <a:spcPct val="0"/>
              </a:spcBef>
              <a:buFontTx/>
              <a:buNone/>
            </a:pPr>
            <a:r>
              <a:rPr lang="en-US" altLang="en-US" sz="3600">
                <a:solidFill>
                  <a:srgbClr val="008000"/>
                </a:solidFill>
              </a:rPr>
              <a:t>[</a:t>
            </a:r>
            <a:r>
              <a:rPr lang="en-US" altLang="en-US" sz="3600">
                <a:solidFill>
                  <a:srgbClr val="0000CC"/>
                </a:solidFill>
              </a:rPr>
              <a:t>1114-1185</a:t>
            </a:r>
            <a:r>
              <a:rPr lang="en-US" altLang="en-US" sz="3600">
                <a:solidFill>
                  <a:srgbClr val="008000"/>
                </a:solidFill>
              </a:rPr>
              <a:t>] </a:t>
            </a:r>
          </a:p>
          <a:p>
            <a:pPr algn="ctr">
              <a:spcBef>
                <a:spcPct val="0"/>
              </a:spcBef>
              <a:buFontTx/>
              <a:buNone/>
            </a:pPr>
            <a:r>
              <a:rPr lang="en-US" altLang="en-US" sz="3600">
                <a:solidFill>
                  <a:srgbClr val="008000"/>
                </a:solidFill>
              </a:rPr>
              <a:t>In celebration of </a:t>
            </a:r>
          </a:p>
          <a:p>
            <a:pPr algn="ctr">
              <a:spcBef>
                <a:spcPct val="0"/>
              </a:spcBef>
              <a:buFontTx/>
              <a:buNone/>
            </a:pPr>
            <a:r>
              <a:rPr lang="en-US" altLang="en-US" sz="3600">
                <a:solidFill>
                  <a:srgbClr val="008000"/>
                </a:solidFill>
              </a:rPr>
              <a:t>his 900</a:t>
            </a:r>
            <a:r>
              <a:rPr lang="en-US" altLang="en-US" sz="3600" baseline="30000">
                <a:solidFill>
                  <a:srgbClr val="008000"/>
                </a:solidFill>
              </a:rPr>
              <a:t>th</a:t>
            </a:r>
            <a:r>
              <a:rPr lang="en-US" altLang="en-US" sz="3600">
                <a:solidFill>
                  <a:srgbClr val="008000"/>
                </a:solidFill>
              </a:rPr>
              <a:t> birth year.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a:xfrm>
            <a:off x="0" y="274638"/>
            <a:ext cx="8229600" cy="1143000"/>
          </a:xfrm>
        </p:spPr>
        <p:txBody>
          <a:bodyPr/>
          <a:lstStyle/>
          <a:p>
            <a:pPr eaLnBrk="1" hangingPunct="1"/>
            <a:r>
              <a:rPr lang="en-US" altLang="en-US" dirty="0" smtClean="0">
                <a:solidFill>
                  <a:srgbClr val="7030A0"/>
                </a:solidFill>
              </a:rPr>
              <a:t>The concept of zero </a:t>
            </a:r>
            <a:br>
              <a:rPr lang="en-US" altLang="en-US" dirty="0" smtClean="0">
                <a:solidFill>
                  <a:srgbClr val="7030A0"/>
                </a:solidFill>
              </a:rPr>
            </a:br>
            <a:r>
              <a:rPr lang="en-US" altLang="en-US" dirty="0" smtClean="0">
                <a:solidFill>
                  <a:srgbClr val="7030A0"/>
                </a:solidFill>
              </a:rPr>
              <a:t>as a number</a:t>
            </a:r>
          </a:p>
        </p:txBody>
      </p:sp>
      <p:sp>
        <p:nvSpPr>
          <p:cNvPr id="3" name="TextBox 2"/>
          <p:cNvSpPr txBox="1"/>
          <p:nvPr/>
        </p:nvSpPr>
        <p:spPr>
          <a:xfrm>
            <a:off x="685800" y="2203371"/>
            <a:ext cx="7848600" cy="3816429"/>
          </a:xfrm>
          <a:prstGeom prst="rect">
            <a:avLst/>
          </a:prstGeom>
          <a:noFill/>
        </p:spPr>
        <p:txBody>
          <a:bodyPr>
            <a:spAutoFit/>
          </a:bodyPr>
          <a:lstStyle/>
          <a:p>
            <a:pPr marL="285750" indent="-285750" eaLnBrk="1" hangingPunct="1">
              <a:buFont typeface="Arial" panose="020B0604020202020204" pitchFamily="34" charset="0"/>
              <a:buChar char="•"/>
              <a:defRPr/>
            </a:pPr>
            <a:r>
              <a:rPr lang="en-US" sz="3200" dirty="0"/>
              <a:t>Idea of zero as a </a:t>
            </a:r>
            <a:r>
              <a:rPr lang="en-US" sz="3200" dirty="0" smtClean="0"/>
              <a:t>number is now established.</a:t>
            </a:r>
          </a:p>
          <a:p>
            <a:pPr marL="285750" indent="-285750" eaLnBrk="1" hangingPunct="1">
              <a:buFont typeface="Arial" panose="020B0604020202020204" pitchFamily="34" charset="0"/>
              <a:buChar char="•"/>
              <a:defRPr/>
            </a:pPr>
            <a:r>
              <a:rPr lang="en-US" sz="3200" dirty="0" smtClean="0"/>
              <a:t>You can add/subtract/multiply using 0.</a:t>
            </a:r>
            <a:endParaRPr lang="en-US" sz="3200" dirty="0"/>
          </a:p>
          <a:p>
            <a:pPr marL="285750" indent="-285750" eaLnBrk="1" hangingPunct="1">
              <a:buFont typeface="Arial" panose="020B0604020202020204" pitchFamily="34" charset="0"/>
              <a:buChar char="•"/>
              <a:defRPr/>
            </a:pPr>
            <a:endParaRPr lang="en-US" sz="3200" dirty="0" smtClean="0"/>
          </a:p>
          <a:p>
            <a:pPr marL="285750" indent="-285750" eaLnBrk="1" hangingPunct="1">
              <a:buFont typeface="Arial" panose="020B0604020202020204" pitchFamily="34" charset="0"/>
              <a:buChar char="•"/>
              <a:defRPr/>
            </a:pPr>
            <a:r>
              <a:rPr lang="en-US" sz="3200" dirty="0" smtClean="0"/>
              <a:t>Why </a:t>
            </a:r>
            <a:r>
              <a:rPr lang="en-US" sz="3200" dirty="0"/>
              <a:t>is </a:t>
            </a:r>
            <a:r>
              <a:rPr lang="en-US" sz="3200" dirty="0" smtClean="0"/>
              <a:t>it</a:t>
            </a:r>
            <a:br>
              <a:rPr lang="en-US" sz="3200" dirty="0" smtClean="0"/>
            </a:br>
            <a:r>
              <a:rPr lang="en-US" sz="3200" dirty="0"/>
              <a:t/>
            </a:r>
            <a:br>
              <a:rPr lang="en-US" sz="3200" dirty="0"/>
            </a:br>
            <a:r>
              <a:rPr lang="en-US" sz="3200" dirty="0" smtClean="0">
                <a:solidFill>
                  <a:srgbClr val="FF3300"/>
                </a:solidFill>
              </a:rPr>
              <a:t>a </a:t>
            </a:r>
            <a:r>
              <a:rPr lang="en-US" sz="3200" dirty="0">
                <a:solidFill>
                  <a:srgbClr val="FF3300"/>
                </a:solidFill>
              </a:rPr>
              <a:t>no-no for division?</a:t>
            </a:r>
          </a:p>
          <a:p>
            <a:pPr eaLnBrk="1" hangingPunct="1">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idx="4294967295"/>
          </p:nvPr>
        </p:nvSpPr>
        <p:spPr>
          <a:xfrm>
            <a:off x="0" y="274638"/>
            <a:ext cx="8229600" cy="1143000"/>
          </a:xfrm>
        </p:spPr>
        <p:txBody>
          <a:bodyPr/>
          <a:lstStyle/>
          <a:p>
            <a:pPr eaLnBrk="1" hangingPunct="1"/>
            <a:r>
              <a:rPr lang="en-US" altLang="en-US" dirty="0" smtClean="0">
                <a:solidFill>
                  <a:srgbClr val="7030A0"/>
                </a:solidFill>
              </a:rPr>
              <a:t>The contrasting disciplines</a:t>
            </a:r>
          </a:p>
        </p:txBody>
      </p:sp>
      <p:sp>
        <p:nvSpPr>
          <p:cNvPr id="3" name="TextBox 2"/>
          <p:cNvSpPr txBox="1"/>
          <p:nvPr/>
        </p:nvSpPr>
        <p:spPr>
          <a:xfrm>
            <a:off x="685800" y="1143000"/>
            <a:ext cx="7848600" cy="5016500"/>
          </a:xfrm>
          <a:prstGeom prst="rect">
            <a:avLst/>
          </a:prstGeom>
          <a:noFill/>
        </p:spPr>
        <p:txBody>
          <a:bodyPr>
            <a:spAutoFit/>
          </a:bodyPr>
          <a:lstStyle/>
          <a:p>
            <a:pPr marL="285750" indent="-285750" eaLnBrk="1" hangingPunct="1">
              <a:buFont typeface="Arial" panose="020B0604020202020204" pitchFamily="34" charset="0"/>
              <a:buChar char="•"/>
              <a:defRPr/>
            </a:pPr>
            <a:r>
              <a:rPr lang="en-US" sz="3200" dirty="0"/>
              <a:t>Geometry and analysis mainly tied down to the real world.</a:t>
            </a:r>
          </a:p>
          <a:p>
            <a:pPr marL="285750" indent="-285750" eaLnBrk="1" hangingPunct="1">
              <a:buFont typeface="Arial" panose="020B0604020202020204" pitchFamily="34" charset="0"/>
              <a:buChar char="•"/>
              <a:defRPr/>
            </a:pPr>
            <a:r>
              <a:rPr lang="en-US" sz="3200" dirty="0"/>
              <a:t>Algebra, the first bold adventure into the unknown.</a:t>
            </a:r>
          </a:p>
          <a:p>
            <a:pPr marL="285750" indent="-285750" eaLnBrk="1" hangingPunct="1">
              <a:buFont typeface="Arial" panose="020B0604020202020204" pitchFamily="34" charset="0"/>
              <a:buChar char="•"/>
              <a:defRPr/>
            </a:pPr>
            <a:r>
              <a:rPr lang="en-US" sz="3200" i="1" dirty="0">
                <a:solidFill>
                  <a:srgbClr val="0000CC"/>
                </a:solidFill>
              </a:rPr>
              <a:t>My favorite quote </a:t>
            </a:r>
            <a:r>
              <a:rPr lang="en-US" sz="3200" i="1" dirty="0" smtClean="0">
                <a:solidFill>
                  <a:srgbClr val="0000CC"/>
                </a:solidFill>
              </a:rPr>
              <a:t>to </a:t>
            </a:r>
            <a:r>
              <a:rPr lang="en-US" sz="3200" i="1" dirty="0">
                <a:solidFill>
                  <a:srgbClr val="0000CC"/>
                </a:solidFill>
              </a:rPr>
              <a:t>elementary algebra students who are afraid of “x”.</a:t>
            </a:r>
          </a:p>
          <a:p>
            <a:pPr eaLnBrk="1" hangingPunct="1">
              <a:defRPr/>
            </a:pPr>
            <a:r>
              <a:rPr lang="en-US" sz="3200" dirty="0"/>
              <a:t>   </a:t>
            </a:r>
            <a:r>
              <a:rPr lang="en-US" sz="3200" dirty="0" err="1">
                <a:solidFill>
                  <a:srgbClr val="008000"/>
                </a:solidFill>
              </a:rPr>
              <a:t>Bhaskara’s</a:t>
            </a:r>
            <a:r>
              <a:rPr lang="en-US" sz="3200" dirty="0">
                <a:solidFill>
                  <a:srgbClr val="008000"/>
                </a:solidFill>
              </a:rPr>
              <a:t> comment on Algebra: </a:t>
            </a:r>
            <a:br>
              <a:rPr lang="en-US" sz="3200" dirty="0">
                <a:solidFill>
                  <a:srgbClr val="008000"/>
                </a:solidFill>
              </a:rPr>
            </a:br>
            <a:r>
              <a:rPr lang="en-US" sz="3200" dirty="0">
                <a:solidFill>
                  <a:srgbClr val="008000"/>
                </a:solidFill>
              </a:rPr>
              <a:t>   It is good for the dimwitted!!</a:t>
            </a:r>
            <a:br>
              <a:rPr lang="en-US" sz="3200" dirty="0">
                <a:solidFill>
                  <a:srgbClr val="008000"/>
                </a:solidFill>
              </a:rPr>
            </a:br>
            <a:r>
              <a:rPr lang="en-US" sz="3200" dirty="0">
                <a:solidFill>
                  <a:srgbClr val="008000"/>
                </a:solidFill>
              </a:rPr>
              <a:t/>
            </a:r>
            <a:br>
              <a:rPr lang="en-US" sz="3200" dirty="0">
                <a:solidFill>
                  <a:srgbClr val="008000"/>
                </a:solidFill>
              </a:rPr>
            </a:br>
            <a:r>
              <a:rPr lang="en-US" sz="3200" dirty="0"/>
              <a:t> </a:t>
            </a:r>
            <a:endParaRPr lang="en-US" sz="2400" i="1" dirty="0">
              <a:solidFill>
                <a:srgbClr val="0000CC"/>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ChangeArrowheads="1"/>
          </p:cNvSpPr>
          <p:nvPr/>
        </p:nvSpPr>
        <p:spPr bwMode="auto">
          <a:xfrm>
            <a:off x="228600" y="381000"/>
            <a:ext cx="822960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sa-IN" altLang="en-US" sz="1800" dirty="0"/>
              <a:t>पूर्वं प्रोक्तं व्यक्तम् अव्यक्तबीजम्</a:t>
            </a:r>
          </a:p>
          <a:p>
            <a:pPr>
              <a:spcBef>
                <a:spcPct val="0"/>
              </a:spcBef>
              <a:buFontTx/>
              <a:buNone/>
            </a:pPr>
            <a:r>
              <a:rPr lang="en-US" altLang="en-US" sz="1800" dirty="0" err="1"/>
              <a:t>pūrvaṁ</a:t>
            </a:r>
            <a:r>
              <a:rPr lang="en-US" altLang="en-US" sz="1800" dirty="0"/>
              <a:t> </a:t>
            </a:r>
            <a:r>
              <a:rPr lang="en-US" altLang="en-US" sz="1800" dirty="0" err="1"/>
              <a:t>proktaṁ</a:t>
            </a:r>
            <a:r>
              <a:rPr lang="en-US" altLang="en-US" sz="1800" dirty="0"/>
              <a:t> </a:t>
            </a:r>
            <a:r>
              <a:rPr lang="en-US" altLang="en-US" sz="1800" dirty="0" err="1"/>
              <a:t>vyaktam</a:t>
            </a:r>
            <a:r>
              <a:rPr lang="en-US" altLang="en-US" sz="1800" dirty="0"/>
              <a:t> </a:t>
            </a:r>
            <a:r>
              <a:rPr lang="en-US" altLang="en-US" sz="1800" dirty="0" err="1"/>
              <a:t>avyaktabījam</a:t>
            </a:r>
            <a:endParaRPr lang="en-US" altLang="en-US" sz="1800" dirty="0"/>
          </a:p>
          <a:p>
            <a:pPr>
              <a:spcBef>
                <a:spcPct val="0"/>
              </a:spcBef>
              <a:buFontTx/>
              <a:buNone/>
            </a:pPr>
            <a:endParaRPr lang="en-US" altLang="en-US" sz="1800" dirty="0"/>
          </a:p>
          <a:p>
            <a:pPr>
              <a:spcBef>
                <a:spcPct val="0"/>
              </a:spcBef>
              <a:buFontTx/>
              <a:buNone/>
            </a:pPr>
            <a:r>
              <a:rPr lang="sa-IN" altLang="en-US" sz="1800" dirty="0"/>
              <a:t>प्रायः प्रश्ना नो </a:t>
            </a:r>
            <a:r>
              <a:rPr lang="sa-IN" altLang="en-US" sz="1800" dirty="0" smtClean="0"/>
              <a:t>विनाव्यक्त</a:t>
            </a:r>
            <a:r>
              <a:rPr lang="en-US" altLang="en-US" sz="1800" dirty="0" smtClean="0"/>
              <a:t>-</a:t>
            </a:r>
            <a:r>
              <a:rPr lang="sa-IN" altLang="en-US" sz="1800" dirty="0" smtClean="0"/>
              <a:t>युक्त्या</a:t>
            </a:r>
            <a:r>
              <a:rPr lang="sa-IN" altLang="en-US" sz="1800" dirty="0"/>
              <a:t>।</a:t>
            </a:r>
          </a:p>
          <a:p>
            <a:pPr>
              <a:spcBef>
                <a:spcPct val="0"/>
              </a:spcBef>
              <a:buFontTx/>
              <a:buNone/>
            </a:pPr>
            <a:r>
              <a:rPr lang="en-US" altLang="en-US" sz="1800" dirty="0" err="1"/>
              <a:t>prāyaḥ</a:t>
            </a:r>
            <a:r>
              <a:rPr lang="en-US" altLang="en-US" sz="1800" dirty="0"/>
              <a:t> </a:t>
            </a:r>
            <a:r>
              <a:rPr lang="en-US" altLang="en-US" sz="1800" dirty="0" err="1"/>
              <a:t>praśnā</a:t>
            </a:r>
            <a:r>
              <a:rPr lang="en-US" altLang="en-US" sz="1800" dirty="0"/>
              <a:t> no </a:t>
            </a:r>
            <a:r>
              <a:rPr lang="en-US" altLang="en-US" sz="1800" dirty="0" err="1"/>
              <a:t>vināvyakta</a:t>
            </a:r>
            <a:r>
              <a:rPr lang="en-US" altLang="en-US" sz="1800" dirty="0"/>
              <a:t> </a:t>
            </a:r>
            <a:r>
              <a:rPr lang="en-US" altLang="en-US" sz="1800" dirty="0" err="1"/>
              <a:t>yuktyā</a:t>
            </a:r>
            <a:r>
              <a:rPr lang="en-US" altLang="en-US" sz="1800" dirty="0"/>
              <a:t> |</a:t>
            </a:r>
          </a:p>
          <a:p>
            <a:pPr>
              <a:spcBef>
                <a:spcPct val="0"/>
              </a:spcBef>
              <a:buFontTx/>
              <a:buNone/>
            </a:pPr>
            <a:endParaRPr lang="en-US" altLang="en-US" sz="1800" dirty="0"/>
          </a:p>
          <a:p>
            <a:pPr>
              <a:spcBef>
                <a:spcPct val="0"/>
              </a:spcBef>
              <a:buFontTx/>
              <a:buNone/>
            </a:pPr>
            <a:r>
              <a:rPr lang="sa-IN" altLang="en-US" sz="1800" dirty="0"/>
              <a:t>ज्ञातुं शक्या मन्दधीभिर्नितान्तम्</a:t>
            </a:r>
          </a:p>
          <a:p>
            <a:pPr>
              <a:spcBef>
                <a:spcPct val="0"/>
              </a:spcBef>
              <a:buFontTx/>
              <a:buNone/>
            </a:pPr>
            <a:r>
              <a:rPr lang="en-US" altLang="en-US" sz="1800" dirty="0" err="1"/>
              <a:t>jñātuṁ</a:t>
            </a:r>
            <a:r>
              <a:rPr lang="en-US" altLang="en-US" sz="1800" dirty="0"/>
              <a:t> </a:t>
            </a:r>
            <a:r>
              <a:rPr lang="en-US" altLang="en-US" sz="1800" dirty="0" err="1"/>
              <a:t>śakyā</a:t>
            </a:r>
            <a:r>
              <a:rPr lang="en-US" altLang="en-US" sz="1800" dirty="0"/>
              <a:t> </a:t>
            </a:r>
            <a:r>
              <a:rPr lang="en-US" altLang="en-US" sz="1800" dirty="0" err="1"/>
              <a:t>mandadhībhirnitāntam</a:t>
            </a:r>
            <a:endParaRPr lang="en-US" altLang="en-US" sz="1800" dirty="0"/>
          </a:p>
          <a:p>
            <a:pPr>
              <a:spcBef>
                <a:spcPct val="0"/>
              </a:spcBef>
              <a:buFontTx/>
              <a:buNone/>
            </a:pPr>
            <a:endParaRPr lang="en-US" altLang="en-US" sz="1800" dirty="0"/>
          </a:p>
          <a:p>
            <a:pPr>
              <a:spcBef>
                <a:spcPct val="0"/>
              </a:spcBef>
              <a:buFontTx/>
              <a:buNone/>
            </a:pPr>
            <a:r>
              <a:rPr lang="sa-IN" altLang="en-US" sz="1800" dirty="0"/>
              <a:t>यस्मात् तस्मात् वच्मि बीजक्रियाम् च॥बीज. १.२</a:t>
            </a:r>
          </a:p>
          <a:p>
            <a:pPr>
              <a:spcBef>
                <a:spcPct val="0"/>
              </a:spcBef>
              <a:buFontTx/>
              <a:buNone/>
            </a:pPr>
            <a:r>
              <a:rPr lang="en-US" altLang="en-US" sz="1800" dirty="0" err="1"/>
              <a:t>yasmāt</a:t>
            </a:r>
            <a:r>
              <a:rPr lang="en-US" altLang="en-US" sz="1800" dirty="0"/>
              <a:t> </a:t>
            </a:r>
            <a:r>
              <a:rPr lang="en-US" altLang="en-US" sz="1800" dirty="0" err="1"/>
              <a:t>tasmāt</a:t>
            </a:r>
            <a:r>
              <a:rPr lang="en-US" altLang="en-US" sz="1800" dirty="0"/>
              <a:t> </a:t>
            </a:r>
            <a:r>
              <a:rPr lang="en-US" altLang="en-US" sz="1800" dirty="0" err="1"/>
              <a:t>vacmi</a:t>
            </a:r>
            <a:r>
              <a:rPr lang="en-US" altLang="en-US" sz="1800" dirty="0"/>
              <a:t> </a:t>
            </a:r>
            <a:r>
              <a:rPr lang="en-US" altLang="en-US" sz="1800" dirty="0" err="1"/>
              <a:t>bījakriyām</a:t>
            </a:r>
            <a:r>
              <a:rPr lang="en-US" altLang="en-US" sz="1800" dirty="0"/>
              <a:t> ca ||</a:t>
            </a:r>
            <a:r>
              <a:rPr lang="en-US" altLang="en-US" sz="1800" dirty="0" err="1"/>
              <a:t>bīja</a:t>
            </a:r>
            <a:r>
              <a:rPr lang="en-US" altLang="en-US" sz="1800" dirty="0"/>
              <a:t>. 1.2</a:t>
            </a:r>
          </a:p>
        </p:txBody>
      </p:sp>
      <p:sp>
        <p:nvSpPr>
          <p:cNvPr id="8195" name="TextBox 2"/>
          <p:cNvSpPr txBox="1">
            <a:spLocks noChangeArrowheads="1"/>
          </p:cNvSpPr>
          <p:nvPr/>
        </p:nvSpPr>
        <p:spPr bwMode="auto">
          <a:xfrm>
            <a:off x="457200" y="3657600"/>
            <a:ext cx="81534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400" dirty="0">
                <a:solidFill>
                  <a:srgbClr val="0000CC"/>
                </a:solidFill>
              </a:rPr>
              <a:t>We earlier discussed explicit (calculations), </a:t>
            </a:r>
          </a:p>
          <a:p>
            <a:pPr>
              <a:spcBef>
                <a:spcPct val="0"/>
              </a:spcBef>
              <a:buFontTx/>
              <a:buNone/>
            </a:pPr>
            <a:r>
              <a:rPr lang="en-US" altLang="en-US" sz="2400" dirty="0">
                <a:solidFill>
                  <a:srgbClr val="0000CC"/>
                </a:solidFill>
              </a:rPr>
              <a:t>which are rooted in the analysis of the indeterminate </a:t>
            </a:r>
          </a:p>
          <a:p>
            <a:pPr>
              <a:spcBef>
                <a:spcPct val="0"/>
              </a:spcBef>
              <a:buFontTx/>
              <a:buNone/>
            </a:pPr>
            <a:r>
              <a:rPr lang="en-US" altLang="en-US" sz="2400" dirty="0">
                <a:solidFill>
                  <a:srgbClr val="0000CC"/>
                </a:solidFill>
              </a:rPr>
              <a:t>(the </a:t>
            </a:r>
            <a:r>
              <a:rPr lang="en-US" altLang="en-US" sz="2400" dirty="0" err="1">
                <a:solidFill>
                  <a:srgbClr val="0000CC"/>
                </a:solidFill>
              </a:rPr>
              <a:t>unmanifested</a:t>
            </a:r>
            <a:r>
              <a:rPr lang="en-US" altLang="en-US" sz="2400" dirty="0">
                <a:solidFill>
                  <a:srgbClr val="0000CC"/>
                </a:solidFill>
              </a:rPr>
              <a:t> numbers). However, usually the problems cannot be solved completely without the trick of the </a:t>
            </a:r>
            <a:r>
              <a:rPr lang="en-US" altLang="en-US" sz="2400" dirty="0" err="1">
                <a:solidFill>
                  <a:srgbClr val="0000CC"/>
                </a:solidFill>
              </a:rPr>
              <a:t>indeterminates</a:t>
            </a:r>
            <a:r>
              <a:rPr lang="en-US" altLang="en-US" sz="2400" dirty="0">
                <a:solidFill>
                  <a:srgbClr val="0000CC"/>
                </a:solidFill>
              </a:rPr>
              <a:t> by people with weak intellect; so I will also explain the use of the </a:t>
            </a:r>
            <a:r>
              <a:rPr lang="en-US" altLang="en-US" sz="2400" dirty="0" err="1">
                <a:solidFill>
                  <a:srgbClr val="0000CC"/>
                </a:solidFill>
              </a:rPr>
              <a:t>indeterminates</a:t>
            </a:r>
            <a:r>
              <a:rPr lang="en-US" altLang="en-US" sz="2400" dirty="0">
                <a:solidFill>
                  <a:srgbClr val="0000CC"/>
                </a:solidFill>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smtClean="0">
                <a:solidFill>
                  <a:srgbClr val="7030A0"/>
                </a:solidFill>
                <a:latin typeface="URW Palladio ITU" panose="02000503060000020004" pitchFamily="2" charset="0"/>
              </a:rPr>
              <a:t>Types of Infinity</a:t>
            </a:r>
          </a:p>
        </p:txBody>
      </p:sp>
      <p:sp>
        <p:nvSpPr>
          <p:cNvPr id="9219" name="Rectangle 3"/>
          <p:cNvSpPr>
            <a:spLocks noGrp="1" noChangeArrowheads="1"/>
          </p:cNvSpPr>
          <p:nvPr>
            <p:ph type="body" idx="1"/>
          </p:nvPr>
        </p:nvSpPr>
        <p:spPr/>
        <p:txBody>
          <a:bodyPr/>
          <a:lstStyle/>
          <a:p>
            <a:pPr marL="609600" indent="-609600" eaLnBrk="1" hangingPunct="1">
              <a:lnSpc>
                <a:spcPct val="90000"/>
              </a:lnSpc>
              <a:buClr>
                <a:srgbClr val="FF3300"/>
              </a:buClr>
              <a:buSzPct val="80000"/>
              <a:buFont typeface="Wingdings" panose="05000000000000000000" pitchFamily="2" charset="2"/>
              <a:buNone/>
            </a:pPr>
            <a:r>
              <a:rPr lang="en-US" altLang="en-US" smtClean="0"/>
              <a:t/>
            </a:r>
            <a:br>
              <a:rPr lang="en-US" altLang="en-US" smtClean="0"/>
            </a:br>
            <a:endParaRPr lang="en-US" altLang="en-US" smtClean="0"/>
          </a:p>
          <a:p>
            <a:pPr marL="609600" indent="-609600" eaLnBrk="1" hangingPunct="1">
              <a:lnSpc>
                <a:spcPct val="90000"/>
              </a:lnSpc>
              <a:buClr>
                <a:srgbClr val="FF3300"/>
              </a:buClr>
              <a:buSzPct val="80000"/>
              <a:buFont typeface="Wingdings" panose="05000000000000000000" pitchFamily="2" charset="2"/>
              <a:buChar char="v"/>
            </a:pPr>
            <a:r>
              <a:rPr lang="en-US" altLang="en-US" smtClean="0"/>
              <a:t>Real – reached by growing real numbers.</a:t>
            </a:r>
          </a:p>
          <a:p>
            <a:pPr marL="609600" indent="-609600" eaLnBrk="1" hangingPunct="1">
              <a:lnSpc>
                <a:spcPct val="90000"/>
              </a:lnSpc>
              <a:buClr>
                <a:srgbClr val="FF3300"/>
              </a:buClr>
              <a:buSzPct val="80000"/>
              <a:buFont typeface="Wingdings" panose="05000000000000000000" pitchFamily="2" charset="2"/>
              <a:buChar char="v"/>
            </a:pPr>
            <a:r>
              <a:rPr lang="en-US" altLang="en-US" smtClean="0"/>
              <a:t>Ordinal – reached by higher and higher counts. Jain mathematicians Investigated this.</a:t>
            </a:r>
          </a:p>
          <a:p>
            <a:pPr marL="609600" indent="-609600" eaLnBrk="1" hangingPunct="1">
              <a:lnSpc>
                <a:spcPct val="90000"/>
              </a:lnSpc>
              <a:buClr>
                <a:srgbClr val="FF3300"/>
              </a:buClr>
              <a:buSzPct val="80000"/>
              <a:buFont typeface="Wingdings" panose="05000000000000000000" pitchFamily="2" charset="2"/>
              <a:buChar char="v"/>
            </a:pPr>
            <a:r>
              <a:rPr lang="en-US" altLang="en-US" smtClean="0"/>
              <a:t>Cardinal – reached by measuring sizes of sets by comparing with each other. The modern Cantor Theory.</a:t>
            </a:r>
            <a:endParaRPr lang="en-US" altLang="en-US" smtClean="0">
              <a:latin typeface="URW Palladio ITU" panose="02000503060000020004" pitchFamily="2" charset="0"/>
            </a:endParaRPr>
          </a:p>
          <a:p>
            <a:pPr marL="609600" indent="-609600" eaLnBrk="1" hangingPunct="1">
              <a:lnSpc>
                <a:spcPct val="90000"/>
              </a:lnSpc>
              <a:buClr>
                <a:srgbClr val="FF3300"/>
              </a:buClr>
              <a:buSzPct val="80000"/>
              <a:buFont typeface="Wingdings" panose="05000000000000000000" pitchFamily="2" charset="2"/>
              <a:buNone/>
            </a:pPr>
            <a:endParaRPr lang="en-US" altLang="en-US" smtClean="0">
              <a:latin typeface="URW Palladio ITU" panose="02000503060000020004" pitchFamily="2"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822960" y="533400"/>
            <a:ext cx="7183377" cy="769441"/>
          </a:xfrm>
          <a:prstGeom prst="rect">
            <a:avLst/>
          </a:prstGeom>
        </p:spPr>
        <p:txBody>
          <a:bodyPr wrap="none">
            <a:spAutoFit/>
          </a:bodyPr>
          <a:lstStyle/>
          <a:p>
            <a:pPr eaLnBrk="1" hangingPunct="1">
              <a:defRPr/>
            </a:pPr>
            <a:r>
              <a:rPr lang="en-US" altLang="en-US" sz="4400" dirty="0">
                <a:solidFill>
                  <a:srgbClr val="7030A0"/>
                </a:solidFill>
                <a:latin typeface="Arial"/>
                <a:ea typeface="+mj-ea"/>
                <a:cs typeface="Arial"/>
              </a:rPr>
              <a:t>Basic </a:t>
            </a:r>
            <a:r>
              <a:rPr lang="en-US" altLang="en-US" sz="4400" dirty="0" smtClean="0">
                <a:solidFill>
                  <a:srgbClr val="7030A0"/>
                </a:solidFill>
                <a:latin typeface="Arial"/>
                <a:ea typeface="+mj-ea"/>
                <a:cs typeface="Arial"/>
              </a:rPr>
              <a:t>Definitions about zero</a:t>
            </a:r>
            <a:endParaRPr lang="en-US" dirty="0">
              <a:solidFill>
                <a:srgbClr val="7030A0"/>
              </a:solidFill>
            </a:endParaRPr>
          </a:p>
        </p:txBody>
      </p:sp>
      <p:sp>
        <p:nvSpPr>
          <p:cNvPr id="11267" name="TextBox 8"/>
          <p:cNvSpPr txBox="1">
            <a:spLocks noChangeArrowheads="1"/>
          </p:cNvSpPr>
          <p:nvPr/>
        </p:nvSpPr>
        <p:spPr bwMode="auto">
          <a:xfrm>
            <a:off x="838200" y="1676400"/>
            <a:ext cx="77724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sa-IN" altLang="en-US" sz="2400"/>
              <a:t>वधादौ वियत् खस्य खं खेन घाते।</a:t>
            </a:r>
          </a:p>
          <a:p>
            <a:pPr eaLnBrk="1" hangingPunct="1">
              <a:spcBef>
                <a:spcPct val="0"/>
              </a:spcBef>
              <a:buFontTx/>
              <a:buNone/>
            </a:pPr>
            <a:r>
              <a:rPr lang="sa-IN" altLang="en-US" sz="2400"/>
              <a:t>खहारो भवेत् खेन भक्तश्च राशिः॥बीज. २.१८</a:t>
            </a:r>
            <a:endParaRPr lang="en-US" altLang="en-US" sz="2400"/>
          </a:p>
          <a:p>
            <a:pPr eaLnBrk="1" hangingPunct="1">
              <a:spcBef>
                <a:spcPct val="0"/>
              </a:spcBef>
              <a:buFontTx/>
              <a:buNone/>
            </a:pPr>
            <a:endParaRPr lang="sa-IN" altLang="en-US" sz="2400"/>
          </a:p>
          <a:p>
            <a:pPr eaLnBrk="1" hangingPunct="1">
              <a:spcBef>
                <a:spcPct val="0"/>
              </a:spcBef>
              <a:buFontTx/>
              <a:buNone/>
            </a:pPr>
            <a:r>
              <a:rPr lang="en-US" altLang="en-US" sz="2400"/>
              <a:t>vadhādau viyat khasya khaṁ khena ghāte |</a:t>
            </a:r>
          </a:p>
          <a:p>
            <a:pPr eaLnBrk="1" hangingPunct="1">
              <a:spcBef>
                <a:spcPct val="0"/>
              </a:spcBef>
              <a:buFontTx/>
              <a:buNone/>
            </a:pPr>
            <a:r>
              <a:rPr lang="en-US" altLang="en-US" sz="2400"/>
              <a:t>khahāro bhavet khena bhaktaśca rāśiḥ ||bīja. 2.18</a:t>
            </a:r>
          </a:p>
          <a:p>
            <a:pPr eaLnBrk="1" hangingPunct="1">
              <a:spcBef>
                <a:spcPct val="0"/>
              </a:spcBef>
              <a:buFontTx/>
              <a:buNone/>
            </a:pPr>
            <a:endParaRPr lang="en-US" altLang="en-US" sz="2400"/>
          </a:p>
          <a:p>
            <a:pPr eaLnBrk="1" hangingPunct="1">
              <a:spcBef>
                <a:spcPct val="0"/>
              </a:spcBef>
              <a:buFontTx/>
              <a:buNone/>
            </a:pPr>
            <a:r>
              <a:rPr lang="en-US" altLang="en-US" sz="2400"/>
              <a:t> </a:t>
            </a:r>
            <a:r>
              <a:rPr lang="en-US" altLang="en-US" sz="2400">
                <a:solidFill>
                  <a:srgbClr val="0000CC"/>
                </a:solidFill>
              </a:rPr>
              <a:t>A zero results when a number is multiplied by zero, and when divided by zero, it becomes  kha-hara (with zero denominator).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457200" y="244475"/>
            <a:ext cx="8229600" cy="1143000"/>
          </a:xfrm>
        </p:spPr>
        <p:txBody>
          <a:bodyPr/>
          <a:lstStyle/>
          <a:p>
            <a:pPr eaLnBrk="1" hangingPunct="1"/>
            <a:r>
              <a:rPr lang="en-US" altLang="en-US" dirty="0" smtClean="0">
                <a:solidFill>
                  <a:srgbClr val="7030A0"/>
                </a:solidFill>
              </a:rPr>
              <a:t>Basic Definitions 2</a:t>
            </a:r>
          </a:p>
        </p:txBody>
      </p:sp>
      <p:sp>
        <p:nvSpPr>
          <p:cNvPr id="12291" name="TextBox 1"/>
          <p:cNvSpPr txBox="1">
            <a:spLocks noChangeArrowheads="1"/>
          </p:cNvSpPr>
          <p:nvPr/>
        </p:nvSpPr>
        <p:spPr bwMode="auto">
          <a:xfrm>
            <a:off x="990600" y="1681163"/>
            <a:ext cx="7696200"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sa-IN" altLang="en-US" sz="2400" dirty="0"/>
              <a:t>योगे खं क्षेपसमं वर्गादौ खं खभाजितो राशिः।</a:t>
            </a:r>
          </a:p>
          <a:p>
            <a:pPr>
              <a:spcBef>
                <a:spcPct val="0"/>
              </a:spcBef>
              <a:buFontTx/>
              <a:buNone/>
            </a:pPr>
            <a:r>
              <a:rPr lang="sa-IN" altLang="en-US" sz="2400" dirty="0"/>
              <a:t>खहरः स्यात् खगुणः खं खगुणश्चिन्त्यश्च शेषविधौ॥लीला. ४६</a:t>
            </a:r>
          </a:p>
          <a:p>
            <a:pPr>
              <a:spcBef>
                <a:spcPct val="0"/>
              </a:spcBef>
              <a:buFontTx/>
              <a:buNone/>
            </a:pPr>
            <a:r>
              <a:rPr lang="en-US" altLang="en-US" sz="2400" dirty="0" err="1"/>
              <a:t>yoge</a:t>
            </a:r>
            <a:r>
              <a:rPr lang="en-US" altLang="en-US" sz="2400" dirty="0"/>
              <a:t> </a:t>
            </a:r>
            <a:r>
              <a:rPr lang="en-US" altLang="en-US" sz="2400" dirty="0" err="1"/>
              <a:t>khaṁ</a:t>
            </a:r>
            <a:r>
              <a:rPr lang="en-US" altLang="en-US" sz="2400" dirty="0"/>
              <a:t> </a:t>
            </a:r>
            <a:r>
              <a:rPr lang="en-US" altLang="en-US" sz="2400" dirty="0" err="1"/>
              <a:t>kṣepasamaṁ</a:t>
            </a:r>
            <a:r>
              <a:rPr lang="en-US" altLang="en-US" sz="2400" dirty="0"/>
              <a:t> </a:t>
            </a:r>
            <a:r>
              <a:rPr lang="en-US" altLang="en-US" sz="2400" dirty="0" err="1"/>
              <a:t>vargādau</a:t>
            </a:r>
            <a:r>
              <a:rPr lang="en-US" altLang="en-US" sz="2400" dirty="0"/>
              <a:t> </a:t>
            </a:r>
            <a:r>
              <a:rPr lang="en-US" altLang="en-US" sz="2400" dirty="0" err="1"/>
              <a:t>khaṁ</a:t>
            </a:r>
            <a:r>
              <a:rPr lang="en-US" altLang="en-US" sz="2400" dirty="0"/>
              <a:t> </a:t>
            </a:r>
            <a:r>
              <a:rPr lang="en-US" altLang="en-US" sz="2400" dirty="0" err="1"/>
              <a:t>khabhājito</a:t>
            </a:r>
            <a:r>
              <a:rPr lang="en-US" altLang="en-US" sz="2400" dirty="0"/>
              <a:t> </a:t>
            </a:r>
            <a:r>
              <a:rPr lang="en-US" altLang="en-US" sz="2400" dirty="0" err="1"/>
              <a:t>rāśiḥ</a:t>
            </a:r>
            <a:r>
              <a:rPr lang="en-US" altLang="en-US" sz="2400" dirty="0"/>
              <a:t> |</a:t>
            </a:r>
          </a:p>
          <a:p>
            <a:pPr>
              <a:spcBef>
                <a:spcPct val="0"/>
              </a:spcBef>
              <a:buFontTx/>
              <a:buNone/>
            </a:pPr>
            <a:r>
              <a:rPr lang="en-US" altLang="en-US" sz="2400" dirty="0" err="1"/>
              <a:t>khaharaḥ</a:t>
            </a:r>
            <a:r>
              <a:rPr lang="en-US" altLang="en-US" sz="2400" dirty="0"/>
              <a:t> </a:t>
            </a:r>
            <a:r>
              <a:rPr lang="en-US" altLang="en-US" sz="2400" dirty="0" err="1"/>
              <a:t>syāt</a:t>
            </a:r>
            <a:r>
              <a:rPr lang="en-US" altLang="en-US" sz="2400" dirty="0"/>
              <a:t> </a:t>
            </a:r>
            <a:r>
              <a:rPr lang="en-US" altLang="en-US" sz="2400" dirty="0" err="1"/>
              <a:t>khaguṇaḥ</a:t>
            </a:r>
            <a:r>
              <a:rPr lang="en-US" altLang="en-US" sz="2400" dirty="0"/>
              <a:t> </a:t>
            </a:r>
            <a:r>
              <a:rPr lang="en-US" altLang="en-US" sz="2400" dirty="0" err="1"/>
              <a:t>khaṁ</a:t>
            </a:r>
            <a:r>
              <a:rPr lang="en-US" altLang="en-US" sz="2400" dirty="0"/>
              <a:t> </a:t>
            </a:r>
            <a:r>
              <a:rPr lang="en-US" altLang="en-US" sz="2400" dirty="0" err="1"/>
              <a:t>khaguṇaścintyaśca</a:t>
            </a:r>
            <a:r>
              <a:rPr lang="en-US" altLang="en-US" sz="2400" dirty="0"/>
              <a:t> </a:t>
            </a:r>
            <a:r>
              <a:rPr lang="en-US" altLang="en-US" sz="2400" dirty="0" err="1"/>
              <a:t>śeṣavidhau</a:t>
            </a:r>
            <a:r>
              <a:rPr lang="en-US" altLang="en-US" sz="2400" dirty="0"/>
              <a:t> ||</a:t>
            </a:r>
            <a:r>
              <a:rPr lang="en-US" altLang="en-US" sz="2400" dirty="0" err="1"/>
              <a:t>līlā</a:t>
            </a:r>
            <a:r>
              <a:rPr lang="en-US" altLang="en-US" sz="2400" dirty="0"/>
              <a:t>. 46</a:t>
            </a:r>
          </a:p>
          <a:p>
            <a:pPr>
              <a:spcBef>
                <a:spcPct val="0"/>
              </a:spcBef>
              <a:buFontTx/>
              <a:buNone/>
            </a:pPr>
            <a:endParaRPr lang="en-US" altLang="en-US" sz="2400" dirty="0"/>
          </a:p>
          <a:p>
            <a:pPr>
              <a:spcBef>
                <a:spcPct val="0"/>
              </a:spcBef>
              <a:buFontTx/>
              <a:buNone/>
            </a:pPr>
            <a:r>
              <a:rPr lang="en-US" altLang="en-US" sz="2400" dirty="0">
                <a:solidFill>
                  <a:srgbClr val="0000CC"/>
                </a:solidFill>
              </a:rPr>
              <a:t>Zero </a:t>
            </a:r>
            <a:r>
              <a:rPr lang="en-US" altLang="en-US" sz="2400" dirty="0" smtClean="0">
                <a:solidFill>
                  <a:srgbClr val="0000CC"/>
                </a:solidFill>
              </a:rPr>
              <a:t>plus (or minus) </a:t>
            </a:r>
            <a:r>
              <a:rPr lang="en-US" altLang="en-US" sz="2400" dirty="0">
                <a:solidFill>
                  <a:srgbClr val="0000CC"/>
                </a:solidFill>
              </a:rPr>
              <a:t>zero is zero and its square is zero. Number divided by zero becomes </a:t>
            </a:r>
            <a:r>
              <a:rPr lang="en-US" altLang="en-US" sz="2400" dirty="0" err="1">
                <a:solidFill>
                  <a:srgbClr val="0000CC"/>
                </a:solidFill>
              </a:rPr>
              <a:t>kha-hara</a:t>
            </a:r>
            <a:r>
              <a:rPr lang="en-US" altLang="en-US" sz="2400" dirty="0">
                <a:solidFill>
                  <a:srgbClr val="0000CC"/>
                </a:solidFill>
              </a:rPr>
              <a:t> and multiplied by zero is zero; but this </a:t>
            </a:r>
            <a:r>
              <a:rPr lang="en-US" altLang="en-US" sz="2400" dirty="0" err="1">
                <a:solidFill>
                  <a:srgbClr val="0000CC"/>
                </a:solidFill>
              </a:rPr>
              <a:t>khaguna</a:t>
            </a:r>
            <a:r>
              <a:rPr lang="en-US" altLang="en-US" sz="2400" dirty="0">
                <a:solidFill>
                  <a:srgbClr val="0000CC"/>
                </a:solidFill>
              </a:rPr>
              <a:t> should be paid attention to during remaining processes.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Definitions Continued</a:t>
            </a:r>
          </a:p>
        </p:txBody>
      </p:sp>
      <p:sp>
        <p:nvSpPr>
          <p:cNvPr id="14339" name="Rectangle 1"/>
          <p:cNvSpPr>
            <a:spLocks noChangeArrowheads="1"/>
          </p:cNvSpPr>
          <p:nvPr/>
        </p:nvSpPr>
        <p:spPr bwMode="auto">
          <a:xfrm>
            <a:off x="1143000" y="1600200"/>
            <a:ext cx="71628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400"/>
              <a:t>शून्ये गुणके जाते खं हारश्चेत् पुनस्तदा राशिः।</a:t>
            </a:r>
          </a:p>
          <a:p>
            <a:pPr>
              <a:spcBef>
                <a:spcPct val="0"/>
              </a:spcBef>
              <a:buFontTx/>
              <a:buNone/>
            </a:pPr>
            <a:r>
              <a:rPr lang="en-US" altLang="en-US" sz="2400"/>
              <a:t>अविकृत एव ज्ञेयस्तथैव खेनोनितश्च युतः॥लीला.४७</a:t>
            </a:r>
          </a:p>
          <a:p>
            <a:pPr>
              <a:spcBef>
                <a:spcPct val="0"/>
              </a:spcBef>
              <a:buFontTx/>
              <a:buNone/>
            </a:pPr>
            <a:r>
              <a:rPr lang="en-US" altLang="en-US" sz="2400"/>
              <a:t>śūnye guṇake jāte khaṁ hāraścet punastadā rāśiḥ |</a:t>
            </a:r>
          </a:p>
          <a:p>
            <a:pPr>
              <a:spcBef>
                <a:spcPct val="0"/>
              </a:spcBef>
              <a:buFontTx/>
              <a:buNone/>
            </a:pPr>
            <a:r>
              <a:rPr lang="en-US" altLang="en-US" sz="2400"/>
              <a:t>avikṛta eva jñeyastathaiva khenonitaśca yutaḥ ||līlā.47</a:t>
            </a:r>
          </a:p>
          <a:p>
            <a:pPr>
              <a:spcBef>
                <a:spcPct val="0"/>
              </a:spcBef>
              <a:buFontTx/>
              <a:buNone/>
            </a:pPr>
            <a:endParaRPr lang="en-US" altLang="en-US" sz="2400"/>
          </a:p>
          <a:p>
            <a:pPr>
              <a:spcBef>
                <a:spcPct val="0"/>
              </a:spcBef>
              <a:buFontTx/>
              <a:buNone/>
            </a:pPr>
            <a:r>
              <a:rPr lang="en-US" altLang="en-US" sz="2400">
                <a:solidFill>
                  <a:srgbClr val="0000CC"/>
                </a:solidFill>
              </a:rPr>
              <a:t>When zero becomes a multiplier and again a divisor later, then the number should be considered unchanged, as also when added or reduced by zero.</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534</TotalTime>
  <Words>1132</Words>
  <Application>Microsoft Office PowerPoint</Application>
  <PresentationFormat>On-screen Show (4:3)</PresentationFormat>
  <Paragraphs>148</Paragraphs>
  <Slides>27</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SimSun</vt:lpstr>
      <vt:lpstr>Arial</vt:lpstr>
      <vt:lpstr>Symbol</vt:lpstr>
      <vt:lpstr>Times New Roman</vt:lpstr>
      <vt:lpstr>URW Palladio ITU</vt:lpstr>
      <vt:lpstr>Wingdings</vt:lpstr>
      <vt:lpstr>Default Design</vt:lpstr>
      <vt:lpstr>Bhāskarācārya Ahead of his times  1114-1185</vt:lpstr>
      <vt:lpstr>Introduction to  Zero</vt:lpstr>
      <vt:lpstr>The concept of zero  as a number</vt:lpstr>
      <vt:lpstr>The contrasting disciplines</vt:lpstr>
      <vt:lpstr>PowerPoint Presentation</vt:lpstr>
      <vt:lpstr>Types of Infinity</vt:lpstr>
      <vt:lpstr>PowerPoint Presentation</vt:lpstr>
      <vt:lpstr>Basic Definitions 2</vt:lpstr>
      <vt:lpstr>Definitions Continued</vt:lpstr>
      <vt:lpstr>Special algebraic terms!</vt:lpstr>
      <vt:lpstr>The Khahara</vt:lpstr>
      <vt:lpstr>Our Plan</vt:lpstr>
      <vt:lpstr>A modern Formulation</vt:lpstr>
      <vt:lpstr>More Properties</vt:lpstr>
      <vt:lpstr>Ramanujan Interlude</vt:lpstr>
      <vt:lpstr>The First Problem</vt:lpstr>
      <vt:lpstr>Problem 1 Continued</vt:lpstr>
      <vt:lpstr>PowerPoint Presentation</vt:lpstr>
      <vt:lpstr>Problem 2</vt:lpstr>
      <vt:lpstr>Problem 2 Continued</vt:lpstr>
      <vt:lpstr>Problem 3</vt:lpstr>
      <vt:lpstr>Problem 3 Continued.</vt:lpstr>
      <vt:lpstr>Final Equations.</vt:lpstr>
      <vt:lpstr>Final Conclusions.</vt:lpstr>
      <vt:lpstr>Final Conclusions continued.</vt:lpstr>
      <vt:lpstr>Final Conclusions continued.</vt:lpstr>
      <vt:lpstr>PowerPoint Presentation</vt:lpstr>
    </vt:vector>
  </TitlesOfParts>
  <Company>Univ. of Kentucky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Infinity in Classical Indian Mathematics</dc:title>
  <dc:creator>Avinash Sathaye</dc:creator>
  <cp:lastModifiedBy>Sathaye, Avinash</cp:lastModifiedBy>
  <cp:revision>43</cp:revision>
  <dcterms:created xsi:type="dcterms:W3CDTF">2007-09-18T11:25:11Z</dcterms:created>
  <dcterms:modified xsi:type="dcterms:W3CDTF">2016-03-23T11:47:58Z</dcterms:modified>
</cp:coreProperties>
</file>